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1" r:id="rId5"/>
    <p:sldId id="262" r:id="rId6"/>
    <p:sldId id="263" r:id="rId7"/>
  </p:sldIdLst>
  <p:sldSz cx="12801600" cy="7772400"/>
  <p:notesSz cx="6858000" cy="9144000"/>
  <p:defaultTextStyle>
    <a:defPPr>
      <a:defRPr lang="es-CO"/>
    </a:defPPr>
    <a:lvl1pPr marL="0" algn="l" defTabSz="987552" rtl="0" eaLnBrk="1" latinLnBrk="0" hangingPunct="1">
      <a:defRPr sz="1944" kern="1200">
        <a:solidFill>
          <a:schemeClr val="tx1"/>
        </a:solidFill>
        <a:latin typeface="+mn-lt"/>
        <a:ea typeface="+mn-ea"/>
        <a:cs typeface="+mn-cs"/>
      </a:defRPr>
    </a:lvl1pPr>
    <a:lvl2pPr marL="493776" algn="l" defTabSz="987552" rtl="0" eaLnBrk="1" latinLnBrk="0" hangingPunct="1">
      <a:defRPr sz="1944" kern="1200">
        <a:solidFill>
          <a:schemeClr val="tx1"/>
        </a:solidFill>
        <a:latin typeface="+mn-lt"/>
        <a:ea typeface="+mn-ea"/>
        <a:cs typeface="+mn-cs"/>
      </a:defRPr>
    </a:lvl2pPr>
    <a:lvl3pPr marL="987552" algn="l" defTabSz="987552" rtl="0" eaLnBrk="1" latinLnBrk="0" hangingPunct="1">
      <a:defRPr sz="1944" kern="1200">
        <a:solidFill>
          <a:schemeClr val="tx1"/>
        </a:solidFill>
        <a:latin typeface="+mn-lt"/>
        <a:ea typeface="+mn-ea"/>
        <a:cs typeface="+mn-cs"/>
      </a:defRPr>
    </a:lvl3pPr>
    <a:lvl4pPr marL="1481328" algn="l" defTabSz="987552" rtl="0" eaLnBrk="1" latinLnBrk="0" hangingPunct="1">
      <a:defRPr sz="1944" kern="1200">
        <a:solidFill>
          <a:schemeClr val="tx1"/>
        </a:solidFill>
        <a:latin typeface="+mn-lt"/>
        <a:ea typeface="+mn-ea"/>
        <a:cs typeface="+mn-cs"/>
      </a:defRPr>
    </a:lvl4pPr>
    <a:lvl5pPr marL="1975104" algn="l" defTabSz="987552" rtl="0" eaLnBrk="1" latinLnBrk="0" hangingPunct="1">
      <a:defRPr sz="1944" kern="1200">
        <a:solidFill>
          <a:schemeClr val="tx1"/>
        </a:solidFill>
        <a:latin typeface="+mn-lt"/>
        <a:ea typeface="+mn-ea"/>
        <a:cs typeface="+mn-cs"/>
      </a:defRPr>
    </a:lvl5pPr>
    <a:lvl6pPr marL="2468880" algn="l" defTabSz="987552" rtl="0" eaLnBrk="1" latinLnBrk="0" hangingPunct="1">
      <a:defRPr sz="1944" kern="1200">
        <a:solidFill>
          <a:schemeClr val="tx1"/>
        </a:solidFill>
        <a:latin typeface="+mn-lt"/>
        <a:ea typeface="+mn-ea"/>
        <a:cs typeface="+mn-cs"/>
      </a:defRPr>
    </a:lvl6pPr>
    <a:lvl7pPr marL="2962656" algn="l" defTabSz="987552" rtl="0" eaLnBrk="1" latinLnBrk="0" hangingPunct="1">
      <a:defRPr sz="1944" kern="1200">
        <a:solidFill>
          <a:schemeClr val="tx1"/>
        </a:solidFill>
        <a:latin typeface="+mn-lt"/>
        <a:ea typeface="+mn-ea"/>
        <a:cs typeface="+mn-cs"/>
      </a:defRPr>
    </a:lvl7pPr>
    <a:lvl8pPr marL="3456432" algn="l" defTabSz="987552" rtl="0" eaLnBrk="1" latinLnBrk="0" hangingPunct="1">
      <a:defRPr sz="1944" kern="1200">
        <a:solidFill>
          <a:schemeClr val="tx1"/>
        </a:solidFill>
        <a:latin typeface="+mn-lt"/>
        <a:ea typeface="+mn-ea"/>
        <a:cs typeface="+mn-cs"/>
      </a:defRPr>
    </a:lvl8pPr>
    <a:lvl9pPr marL="3950208" algn="l" defTabSz="987552" rtl="0" eaLnBrk="1" latinLnBrk="0" hangingPunct="1">
      <a:defRPr sz="194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205B"/>
    <a:srgbClr val="FB66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13"/>
  </p:normalViewPr>
  <p:slideViewPr>
    <p:cSldViewPr snapToGrid="0" snapToObjects="1">
      <p:cViewPr>
        <p:scale>
          <a:sx n="88" d="100"/>
          <a:sy n="88" d="100"/>
        </p:scale>
        <p:origin x="112"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272011"/>
            <a:ext cx="9601200" cy="2705947"/>
          </a:xfrm>
        </p:spPr>
        <p:txBody>
          <a:bodyPr anchor="b"/>
          <a:lstStyle>
            <a:lvl1pPr algn="ctr">
              <a:defRPr sz="63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600200" y="4082310"/>
            <a:ext cx="9601200" cy="1876530"/>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1384C07-CBAF-C840-A15E-17B98A32FA77}" type="datetimeFigureOut">
              <a:rPr lang="es-CO" smtClean="0"/>
              <a:t>3/06/20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2117492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C1384C07-CBAF-C840-A15E-17B98A32FA77}" type="datetimeFigureOut">
              <a:rPr lang="es-CO" smtClean="0"/>
              <a:t>3/06/20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2549986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5" y="413808"/>
            <a:ext cx="2760345" cy="658675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80110" y="413808"/>
            <a:ext cx="8121015" cy="6586750"/>
          </a:xfrm>
        </p:spPr>
        <p:txBody>
          <a:bodyPr vert="eaVert"/>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C1384C07-CBAF-C840-A15E-17B98A32FA77}" type="datetimeFigureOut">
              <a:rPr lang="es-CO" smtClean="0"/>
              <a:t>3/06/20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595356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C1384C07-CBAF-C840-A15E-17B98A32FA77}" type="datetimeFigureOut">
              <a:rPr lang="es-CO" smtClean="0"/>
              <a:t>3/06/20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130814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73443" y="1937704"/>
            <a:ext cx="11041380" cy="3233102"/>
          </a:xfrm>
        </p:spPr>
        <p:txBody>
          <a:bodyPr anchor="b"/>
          <a:lstStyle>
            <a:lvl1pPr>
              <a:defRPr sz="63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73443" y="5201392"/>
            <a:ext cx="11041380" cy="170021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C1384C07-CBAF-C840-A15E-17B98A32FA77}" type="datetimeFigureOut">
              <a:rPr lang="es-CO" smtClean="0"/>
              <a:t>3/06/20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2874771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80110" y="2069042"/>
            <a:ext cx="5440680" cy="4931516"/>
          </a:xfrm>
        </p:spPr>
        <p:txBody>
          <a:body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6480810" y="2069042"/>
            <a:ext cx="5440680" cy="4931516"/>
          </a:xfrm>
        </p:spPr>
        <p:txBody>
          <a:body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C1384C07-CBAF-C840-A15E-17B98A32FA77}" type="datetimeFigureOut">
              <a:rPr lang="es-CO" smtClean="0"/>
              <a:t>3/06/20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131860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81777" y="413809"/>
            <a:ext cx="11041380" cy="150230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81778" y="1905318"/>
            <a:ext cx="5415676" cy="93376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881778" y="2839085"/>
            <a:ext cx="5415676" cy="4175866"/>
          </a:xfrm>
        </p:spPr>
        <p:txBody>
          <a:bodyPr/>
          <a:lstStyle/>
          <a:p>
            <a:pPr lvl="0"/>
            <a:r>
              <a:rPr lang="es-ES"/>
              <a:t>Editar los estilos de texto del patrón
Segundo nivel
Tercer nivel
Cuarto nivel
Quinto nivel</a:t>
            </a:r>
            <a:endParaRPr lang="en-US" dirty="0"/>
          </a:p>
        </p:txBody>
      </p:sp>
      <p:sp>
        <p:nvSpPr>
          <p:cNvPr id="5" name="Text Placeholder 4"/>
          <p:cNvSpPr>
            <a:spLocks noGrp="1"/>
          </p:cNvSpPr>
          <p:nvPr>
            <p:ph type="body" sz="quarter" idx="3"/>
          </p:nvPr>
        </p:nvSpPr>
        <p:spPr>
          <a:xfrm>
            <a:off x="6480810" y="1905318"/>
            <a:ext cx="5442347" cy="93376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s-ES"/>
              <a:t>Editar los estilos de texto del patrón
Segundo nivel
Tercer nivel
Cuarto nivel
Quinto nivel</a:t>
            </a:r>
            <a:endParaRPr lang="en-US" dirty="0"/>
          </a:p>
        </p:txBody>
      </p:sp>
      <p:sp>
        <p:nvSpPr>
          <p:cNvPr id="6" name="Content Placeholder 5"/>
          <p:cNvSpPr>
            <a:spLocks noGrp="1"/>
          </p:cNvSpPr>
          <p:nvPr>
            <p:ph sz="quarter" idx="4"/>
          </p:nvPr>
        </p:nvSpPr>
        <p:spPr>
          <a:xfrm>
            <a:off x="6480810" y="2839085"/>
            <a:ext cx="5442347" cy="4175866"/>
          </a:xfrm>
        </p:spPr>
        <p:txBody>
          <a:bodyPr/>
          <a:lstStyle/>
          <a:p>
            <a:pPr lvl="0"/>
            <a:r>
              <a:rPr lang="es-ES"/>
              <a:t>Editar los estilos de texto del patrón
Segundo nivel
Tercer nivel
Cuarto nivel
Quinto nivel</a:t>
            </a:r>
            <a:endParaRPr lang="en-US" dirty="0"/>
          </a:p>
        </p:txBody>
      </p:sp>
      <p:sp>
        <p:nvSpPr>
          <p:cNvPr id="7" name="Date Placeholder 6"/>
          <p:cNvSpPr>
            <a:spLocks noGrp="1"/>
          </p:cNvSpPr>
          <p:nvPr>
            <p:ph type="dt" sz="half" idx="10"/>
          </p:nvPr>
        </p:nvSpPr>
        <p:spPr/>
        <p:txBody>
          <a:bodyPr/>
          <a:lstStyle/>
          <a:p>
            <a:fld id="{C1384C07-CBAF-C840-A15E-17B98A32FA77}" type="datetimeFigureOut">
              <a:rPr lang="es-CO" smtClean="0"/>
              <a:t>3/06/20</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177865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1384C07-CBAF-C840-A15E-17B98A32FA77}" type="datetimeFigureOut">
              <a:rPr lang="es-CO" smtClean="0"/>
              <a:t>3/06/20</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2064124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384C07-CBAF-C840-A15E-17B98A32FA77}" type="datetimeFigureOut">
              <a:rPr lang="es-CO" smtClean="0"/>
              <a:t>3/06/20</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221256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81778" y="518160"/>
            <a:ext cx="4128849" cy="1813560"/>
          </a:xfrm>
        </p:spPr>
        <p:txBody>
          <a:bodyPr anchor="b"/>
          <a:lstStyle>
            <a:lvl1pPr>
              <a:defRPr sz="336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442347" y="1119082"/>
            <a:ext cx="6480810" cy="5523442"/>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s-ES"/>
              <a:t>Editar los estilos de texto del patrón
Segundo nivel
Tercer nivel
Cuarto nivel
Quinto nivel</a:t>
            </a:r>
            <a:endParaRPr lang="en-US" dirty="0"/>
          </a:p>
        </p:txBody>
      </p:sp>
      <p:sp>
        <p:nvSpPr>
          <p:cNvPr id="4" name="Text Placeholder 3"/>
          <p:cNvSpPr>
            <a:spLocks noGrp="1"/>
          </p:cNvSpPr>
          <p:nvPr>
            <p:ph type="body" sz="half" idx="2"/>
          </p:nvPr>
        </p:nvSpPr>
        <p:spPr>
          <a:xfrm>
            <a:off x="881778" y="2331720"/>
            <a:ext cx="4128849" cy="4319800"/>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C1384C07-CBAF-C840-A15E-17B98A32FA77}" type="datetimeFigureOut">
              <a:rPr lang="es-CO" smtClean="0"/>
              <a:t>3/06/20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2310877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81778" y="518160"/>
            <a:ext cx="4128849" cy="1813560"/>
          </a:xfrm>
        </p:spPr>
        <p:txBody>
          <a:bodyPr anchor="b"/>
          <a:lstStyle>
            <a:lvl1pPr>
              <a:defRPr sz="336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42347" y="1119082"/>
            <a:ext cx="6480810" cy="5523442"/>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81778" y="2331720"/>
            <a:ext cx="4128849" cy="4319800"/>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C1384C07-CBAF-C840-A15E-17B98A32FA77}" type="datetimeFigureOut">
              <a:rPr lang="es-CO" smtClean="0"/>
              <a:t>3/06/20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9E4E380-C262-1047-8AAB-8B46E9B61B75}" type="slidenum">
              <a:rPr lang="es-CO" smtClean="0"/>
              <a:t>‹Nº›</a:t>
            </a:fld>
            <a:endParaRPr lang="es-CO"/>
          </a:p>
        </p:txBody>
      </p:sp>
    </p:spTree>
    <p:extLst>
      <p:ext uri="{BB962C8B-B14F-4D97-AF65-F5344CB8AC3E}">
        <p14:creationId xmlns:p14="http://schemas.microsoft.com/office/powerpoint/2010/main" val="381705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413809"/>
            <a:ext cx="11041380" cy="150230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80110" y="2069042"/>
            <a:ext cx="11041380" cy="4931516"/>
          </a:xfrm>
          <a:prstGeom prst="rect">
            <a:avLst/>
          </a:prstGeom>
        </p:spPr>
        <p:txBody>
          <a:bodyPr vert="horz" lIns="91440" tIns="45720" rIns="91440" bIns="45720" rtlCol="0">
            <a:normAutofit/>
          </a:body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2"/>
          </p:nvPr>
        </p:nvSpPr>
        <p:spPr>
          <a:xfrm>
            <a:off x="880110" y="7203864"/>
            <a:ext cx="2880360" cy="413808"/>
          </a:xfrm>
          <a:prstGeom prst="rect">
            <a:avLst/>
          </a:prstGeom>
        </p:spPr>
        <p:txBody>
          <a:bodyPr vert="horz" lIns="91440" tIns="45720" rIns="91440" bIns="45720" rtlCol="0" anchor="ctr"/>
          <a:lstStyle>
            <a:lvl1pPr algn="l">
              <a:defRPr sz="1260">
                <a:solidFill>
                  <a:schemeClr val="tx1">
                    <a:tint val="75000"/>
                  </a:schemeClr>
                </a:solidFill>
              </a:defRPr>
            </a:lvl1pPr>
          </a:lstStyle>
          <a:p>
            <a:fld id="{C1384C07-CBAF-C840-A15E-17B98A32FA77}" type="datetimeFigureOut">
              <a:rPr lang="es-CO" smtClean="0"/>
              <a:t>3/06/20</a:t>
            </a:fld>
            <a:endParaRPr lang="es-CO"/>
          </a:p>
        </p:txBody>
      </p:sp>
      <p:sp>
        <p:nvSpPr>
          <p:cNvPr id="5" name="Footer Placeholder 4"/>
          <p:cNvSpPr>
            <a:spLocks noGrp="1"/>
          </p:cNvSpPr>
          <p:nvPr>
            <p:ph type="ftr" sz="quarter" idx="3"/>
          </p:nvPr>
        </p:nvSpPr>
        <p:spPr>
          <a:xfrm>
            <a:off x="4240530" y="7203864"/>
            <a:ext cx="4320540" cy="413808"/>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9041130" y="7203864"/>
            <a:ext cx="2880360" cy="413808"/>
          </a:xfrm>
          <a:prstGeom prst="rect">
            <a:avLst/>
          </a:prstGeom>
        </p:spPr>
        <p:txBody>
          <a:bodyPr vert="horz" lIns="91440" tIns="45720" rIns="91440" bIns="45720" rtlCol="0" anchor="ctr"/>
          <a:lstStyle>
            <a:lvl1pPr algn="r">
              <a:defRPr sz="1260">
                <a:solidFill>
                  <a:schemeClr val="tx1">
                    <a:tint val="75000"/>
                  </a:schemeClr>
                </a:solidFill>
              </a:defRPr>
            </a:lvl1pPr>
          </a:lstStyle>
          <a:p>
            <a:fld id="{E9E4E380-C262-1047-8AAB-8B46E9B61B75}" type="slidenum">
              <a:rPr lang="es-CO" smtClean="0"/>
              <a:t>‹Nº›</a:t>
            </a:fld>
            <a:endParaRPr lang="es-CO"/>
          </a:p>
        </p:txBody>
      </p:sp>
    </p:spTree>
    <p:extLst>
      <p:ext uri="{BB962C8B-B14F-4D97-AF65-F5344CB8AC3E}">
        <p14:creationId xmlns:p14="http://schemas.microsoft.com/office/powerpoint/2010/main" val="40789407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mailto:IRASANTAMARTA@HOTMAIL.COM"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mailto:SARCOVID19SANTAMARTA@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DEB37570-A258-E248-A4B7-F50B0DC43242}"/>
              </a:ext>
            </a:extLst>
          </p:cNvPr>
          <p:cNvPicPr>
            <a:picLocks noChangeAspect="1"/>
          </p:cNvPicPr>
          <p:nvPr/>
        </p:nvPicPr>
        <p:blipFill>
          <a:blip r:embed="rId2"/>
          <a:stretch>
            <a:fillRect/>
          </a:stretch>
        </p:blipFill>
        <p:spPr>
          <a:xfrm>
            <a:off x="0" y="0"/>
            <a:ext cx="12801600" cy="7772400"/>
          </a:xfrm>
          <a:prstGeom prst="rect">
            <a:avLst/>
          </a:prstGeom>
        </p:spPr>
      </p:pic>
    </p:spTree>
    <p:extLst>
      <p:ext uri="{BB962C8B-B14F-4D97-AF65-F5344CB8AC3E}">
        <p14:creationId xmlns:p14="http://schemas.microsoft.com/office/powerpoint/2010/main" val="2771164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484DA13D-CF3F-8843-AB3B-524DB20001AF}"/>
              </a:ext>
            </a:extLst>
          </p:cNvPr>
          <p:cNvPicPr>
            <a:picLocks noChangeAspect="1"/>
          </p:cNvPicPr>
          <p:nvPr/>
        </p:nvPicPr>
        <p:blipFill>
          <a:blip r:embed="rId2"/>
          <a:stretch>
            <a:fillRect/>
          </a:stretch>
        </p:blipFill>
        <p:spPr>
          <a:xfrm>
            <a:off x="0" y="0"/>
            <a:ext cx="12801600" cy="7772400"/>
          </a:xfrm>
          <a:prstGeom prst="rect">
            <a:avLst/>
          </a:prstGeom>
        </p:spPr>
      </p:pic>
      <p:sp>
        <p:nvSpPr>
          <p:cNvPr id="4" name="CuadroTexto 3">
            <a:extLst>
              <a:ext uri="{FF2B5EF4-FFF2-40B4-BE49-F238E27FC236}">
                <a16:creationId xmlns:a16="http://schemas.microsoft.com/office/drawing/2014/main" id="{E9557605-D976-2645-BDEA-B054A31A36C4}"/>
              </a:ext>
            </a:extLst>
          </p:cNvPr>
          <p:cNvSpPr txBox="1"/>
          <p:nvPr/>
        </p:nvSpPr>
        <p:spPr>
          <a:xfrm>
            <a:off x="3380014" y="3009037"/>
            <a:ext cx="6041572" cy="923330"/>
          </a:xfrm>
          <a:prstGeom prst="rect">
            <a:avLst/>
          </a:prstGeom>
          <a:noFill/>
        </p:spPr>
        <p:txBody>
          <a:bodyPr wrap="square" rtlCol="0">
            <a:spAutoFit/>
          </a:bodyPr>
          <a:lstStyle/>
          <a:p>
            <a:pPr algn="ctr"/>
            <a:r>
              <a:rPr lang="es-CO" sz="5400" b="1" spc="-150" dirty="0">
                <a:solidFill>
                  <a:schemeClr val="bg1"/>
                </a:solidFill>
                <a:latin typeface="Pluto" panose="020B0503020203060204" pitchFamily="34" charset="77"/>
              </a:rPr>
              <a:t>RUTA COVID-19</a:t>
            </a:r>
          </a:p>
        </p:txBody>
      </p:sp>
    </p:spTree>
    <p:extLst>
      <p:ext uri="{BB962C8B-B14F-4D97-AF65-F5344CB8AC3E}">
        <p14:creationId xmlns:p14="http://schemas.microsoft.com/office/powerpoint/2010/main" val="672588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Imagen 38">
            <a:extLst>
              <a:ext uri="{FF2B5EF4-FFF2-40B4-BE49-F238E27FC236}">
                <a16:creationId xmlns:a16="http://schemas.microsoft.com/office/drawing/2014/main" id="{D68EC6FB-1CD4-D647-87CB-B843519D6617}"/>
              </a:ext>
            </a:extLst>
          </p:cNvPr>
          <p:cNvPicPr>
            <a:picLocks noChangeAspect="1"/>
          </p:cNvPicPr>
          <p:nvPr/>
        </p:nvPicPr>
        <p:blipFill>
          <a:blip r:embed="rId2">
            <a:alphaModFix amt="13000"/>
          </a:blip>
          <a:stretch>
            <a:fillRect/>
          </a:stretch>
        </p:blipFill>
        <p:spPr>
          <a:xfrm>
            <a:off x="0" y="0"/>
            <a:ext cx="12801600" cy="7772400"/>
          </a:xfrm>
          <a:prstGeom prst="rect">
            <a:avLst/>
          </a:prstGeom>
        </p:spPr>
      </p:pic>
      <p:sp>
        <p:nvSpPr>
          <p:cNvPr id="4" name="CuadroTexto 3">
            <a:extLst>
              <a:ext uri="{FF2B5EF4-FFF2-40B4-BE49-F238E27FC236}">
                <a16:creationId xmlns:a16="http://schemas.microsoft.com/office/drawing/2014/main" id="{C6140186-D8EA-2C41-B0ED-EC314A64163E}"/>
              </a:ext>
            </a:extLst>
          </p:cNvPr>
          <p:cNvSpPr txBox="1"/>
          <p:nvPr/>
        </p:nvSpPr>
        <p:spPr>
          <a:xfrm>
            <a:off x="3979261" y="541735"/>
            <a:ext cx="4108882" cy="461665"/>
          </a:xfrm>
          <a:prstGeom prst="rect">
            <a:avLst/>
          </a:prstGeom>
          <a:noFill/>
        </p:spPr>
        <p:txBody>
          <a:bodyPr wrap="square" rtlCol="0">
            <a:spAutoFit/>
          </a:bodyPr>
          <a:lstStyle/>
          <a:p>
            <a:pPr algn="ctr"/>
            <a:r>
              <a:rPr lang="es-ES" sz="2400" b="1" dirty="0">
                <a:ln w="0"/>
                <a:solidFill>
                  <a:srgbClr val="0070C0"/>
                </a:solidFill>
                <a:effectLst/>
                <a:latin typeface="Pluto" panose="020B0503020203060204" pitchFamily="34" charset="77"/>
              </a:rPr>
              <a:t>RUTA COMUNITARIA</a:t>
            </a:r>
            <a:endParaRPr lang="es-CO" sz="2400" b="1" dirty="0">
              <a:solidFill>
                <a:srgbClr val="0070C0"/>
              </a:solidFill>
              <a:effectLst/>
              <a:latin typeface="Pluto" panose="020B0503020203060204" pitchFamily="34" charset="77"/>
            </a:endParaRPr>
          </a:p>
        </p:txBody>
      </p:sp>
      <p:sp>
        <p:nvSpPr>
          <p:cNvPr id="6" name="CuadroTexto 5">
            <a:extLst>
              <a:ext uri="{FF2B5EF4-FFF2-40B4-BE49-F238E27FC236}">
                <a16:creationId xmlns:a16="http://schemas.microsoft.com/office/drawing/2014/main" id="{C14D36C4-139C-3445-BA2F-8F8B4C33CC3B}"/>
              </a:ext>
            </a:extLst>
          </p:cNvPr>
          <p:cNvSpPr txBox="1"/>
          <p:nvPr/>
        </p:nvSpPr>
        <p:spPr>
          <a:xfrm>
            <a:off x="5041515" y="1284014"/>
            <a:ext cx="1924941" cy="338554"/>
          </a:xfrm>
          <a:prstGeom prst="rect">
            <a:avLst/>
          </a:prstGeom>
          <a:noFill/>
        </p:spPr>
        <p:txBody>
          <a:bodyPr wrap="square" rtlCol="0">
            <a:spAutoFit/>
          </a:bodyPr>
          <a:lstStyle/>
          <a:p>
            <a:pPr algn="ctr"/>
            <a:r>
              <a:rPr lang="es-ES" sz="1600" b="1" dirty="0">
                <a:ln w="0"/>
                <a:solidFill>
                  <a:srgbClr val="0070C0"/>
                </a:solidFill>
                <a:latin typeface="Pluto" panose="020B0503020203060204" pitchFamily="34" charset="77"/>
              </a:rPr>
              <a:t>COMUNIDAD</a:t>
            </a:r>
            <a:endParaRPr lang="es-CO" sz="1600" b="1" dirty="0">
              <a:ln w="0"/>
              <a:solidFill>
                <a:srgbClr val="0070C0"/>
              </a:solidFill>
              <a:latin typeface="Pluto" panose="020B0503020203060204" pitchFamily="34" charset="77"/>
            </a:endParaRPr>
          </a:p>
        </p:txBody>
      </p:sp>
      <p:sp>
        <p:nvSpPr>
          <p:cNvPr id="7" name="CuadroTexto 6">
            <a:extLst>
              <a:ext uri="{FF2B5EF4-FFF2-40B4-BE49-F238E27FC236}">
                <a16:creationId xmlns:a16="http://schemas.microsoft.com/office/drawing/2014/main" id="{11BCFEF4-DBC2-4542-ACB2-9B766B8F5A86}"/>
              </a:ext>
            </a:extLst>
          </p:cNvPr>
          <p:cNvSpPr txBox="1"/>
          <p:nvPr/>
        </p:nvSpPr>
        <p:spPr>
          <a:xfrm>
            <a:off x="3781442" y="1984605"/>
            <a:ext cx="4445086" cy="584775"/>
          </a:xfrm>
          <a:prstGeom prst="rect">
            <a:avLst/>
          </a:prstGeom>
          <a:noFill/>
        </p:spPr>
        <p:txBody>
          <a:bodyPr wrap="square" rtlCol="0">
            <a:spAutoFit/>
          </a:bodyPr>
          <a:lstStyle/>
          <a:p>
            <a:pPr algn="ctr"/>
            <a:r>
              <a:rPr lang="es-ES" sz="1600" dirty="0">
                <a:ln w="0"/>
                <a:solidFill>
                  <a:srgbClr val="0070C0"/>
                </a:solidFill>
                <a:latin typeface="Pluto Medium" panose="020B0503020203060204" pitchFamily="34" charset="77"/>
              </a:rPr>
              <a:t>LÍNEA DE ATENCIÓN 3012737783</a:t>
            </a:r>
          </a:p>
          <a:p>
            <a:pPr algn="ctr"/>
            <a:r>
              <a:rPr lang="es-ES" sz="1600" dirty="0">
                <a:ln w="0"/>
                <a:solidFill>
                  <a:srgbClr val="0070C0"/>
                </a:solidFill>
                <a:latin typeface="Pluto Medium" panose="020B0503020203060204" pitchFamily="34" charset="77"/>
              </a:rPr>
              <a:t>SAR – CRUE - EAPB</a:t>
            </a:r>
            <a:endParaRPr lang="es-CO" sz="1600" dirty="0">
              <a:ln w="0"/>
              <a:solidFill>
                <a:srgbClr val="0070C0"/>
              </a:solidFill>
              <a:latin typeface="Pluto Medium" panose="020B0503020203060204" pitchFamily="34" charset="77"/>
            </a:endParaRPr>
          </a:p>
        </p:txBody>
      </p:sp>
      <p:sp>
        <p:nvSpPr>
          <p:cNvPr id="8" name="Flecha: hacia abajo 9">
            <a:extLst>
              <a:ext uri="{FF2B5EF4-FFF2-40B4-BE49-F238E27FC236}">
                <a16:creationId xmlns:a16="http://schemas.microsoft.com/office/drawing/2014/main" id="{B3DC82C4-167F-3F4F-BE1E-32FF60906F2A}"/>
              </a:ext>
            </a:extLst>
          </p:cNvPr>
          <p:cNvSpPr/>
          <p:nvPr/>
        </p:nvSpPr>
        <p:spPr>
          <a:xfrm>
            <a:off x="5931098" y="2624902"/>
            <a:ext cx="145774" cy="31547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9" name="CuadroTexto 8">
            <a:extLst>
              <a:ext uri="{FF2B5EF4-FFF2-40B4-BE49-F238E27FC236}">
                <a16:creationId xmlns:a16="http://schemas.microsoft.com/office/drawing/2014/main" id="{FA4E19C4-3DF9-BB43-85D0-805A0E0941F9}"/>
              </a:ext>
            </a:extLst>
          </p:cNvPr>
          <p:cNvSpPr txBox="1"/>
          <p:nvPr/>
        </p:nvSpPr>
        <p:spPr>
          <a:xfrm>
            <a:off x="3948958" y="2946714"/>
            <a:ext cx="4110054" cy="954107"/>
          </a:xfrm>
          <a:prstGeom prst="rect">
            <a:avLst/>
          </a:prstGeom>
          <a:noFill/>
        </p:spPr>
        <p:txBody>
          <a:bodyPr wrap="square" rtlCol="0">
            <a:spAutoFit/>
          </a:bodyPr>
          <a:lstStyle/>
          <a:p>
            <a:pPr algn="ctr"/>
            <a:r>
              <a:rPr lang="es-ES" sz="1400" dirty="0">
                <a:ln w="0"/>
                <a:solidFill>
                  <a:srgbClr val="0070C0"/>
                </a:solidFill>
                <a:effectLst>
                  <a:outerShdw blurRad="38100" dist="25400" dir="5400000" algn="ctr" rotWithShape="0">
                    <a:srgbClr val="6E747A">
                      <a:alpha val="43000"/>
                    </a:srgbClr>
                  </a:outerShdw>
                </a:effectLst>
                <a:latin typeface="Pluto" panose="020B0503020203060204" pitchFamily="34" charset="77"/>
              </a:rPr>
              <a:t>CUMPLE COMO CASO (SINTOMATOLOGÍA PRESUNTIVA COVID19, IRAG – MARCADO CON DIFICULTAD RESPIRATORIA Y/O SIGNOS DE DETERIORO CLÍNICO</a:t>
            </a:r>
            <a:endParaRPr lang="es-CO" sz="1400" dirty="0">
              <a:ln w="0"/>
              <a:solidFill>
                <a:srgbClr val="0070C0"/>
              </a:solidFill>
              <a:effectLst>
                <a:outerShdw blurRad="38100" dist="25400" dir="5400000" algn="ctr" rotWithShape="0">
                  <a:srgbClr val="6E747A">
                    <a:alpha val="43000"/>
                  </a:srgbClr>
                </a:outerShdw>
              </a:effectLst>
              <a:latin typeface="Pluto" panose="020B0503020203060204" pitchFamily="34" charset="77"/>
            </a:endParaRPr>
          </a:p>
        </p:txBody>
      </p:sp>
      <p:sp>
        <p:nvSpPr>
          <p:cNvPr id="10" name="Flecha: a la izquierda, derecha y arriba 11">
            <a:extLst>
              <a:ext uri="{FF2B5EF4-FFF2-40B4-BE49-F238E27FC236}">
                <a16:creationId xmlns:a16="http://schemas.microsoft.com/office/drawing/2014/main" id="{2FB3BC15-8EC9-394A-90BE-6CA358BDA842}"/>
              </a:ext>
            </a:extLst>
          </p:cNvPr>
          <p:cNvSpPr/>
          <p:nvPr/>
        </p:nvSpPr>
        <p:spPr>
          <a:xfrm>
            <a:off x="2491740" y="3893526"/>
            <a:ext cx="6985362" cy="395892"/>
          </a:xfrm>
          <a:prstGeom prst="leftRightUp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11" name="CuadroTexto 10">
            <a:extLst>
              <a:ext uri="{FF2B5EF4-FFF2-40B4-BE49-F238E27FC236}">
                <a16:creationId xmlns:a16="http://schemas.microsoft.com/office/drawing/2014/main" id="{ED1BB084-D45F-1F4C-B881-2F67A85B64B5}"/>
              </a:ext>
            </a:extLst>
          </p:cNvPr>
          <p:cNvSpPr txBox="1"/>
          <p:nvPr/>
        </p:nvSpPr>
        <p:spPr>
          <a:xfrm>
            <a:off x="1631137" y="3944652"/>
            <a:ext cx="915877" cy="523220"/>
          </a:xfrm>
          <a:prstGeom prst="rect">
            <a:avLst/>
          </a:prstGeom>
          <a:noFill/>
        </p:spPr>
        <p:txBody>
          <a:bodyPr wrap="square" rtlCol="0">
            <a:spAutoFit/>
          </a:bodyPr>
          <a:lstStyle/>
          <a:p>
            <a:pPr algn="ctr"/>
            <a:r>
              <a:rPr lang="es-ES" sz="2800" b="1" dirty="0">
                <a:ln w="0"/>
                <a:solidFill>
                  <a:srgbClr val="0070C0"/>
                </a:solidFill>
                <a:latin typeface="Pluto" panose="020B0503020203060204" pitchFamily="34" charset="77"/>
              </a:rPr>
              <a:t>NO</a:t>
            </a:r>
            <a:endParaRPr lang="es-CO" sz="1600" b="1" dirty="0">
              <a:ln w="0"/>
              <a:solidFill>
                <a:srgbClr val="0070C0"/>
              </a:solidFill>
              <a:latin typeface="Pluto" panose="020B0503020203060204" pitchFamily="34" charset="77"/>
            </a:endParaRPr>
          </a:p>
        </p:txBody>
      </p:sp>
      <p:sp>
        <p:nvSpPr>
          <p:cNvPr id="12" name="CuadroTexto 11">
            <a:extLst>
              <a:ext uri="{FF2B5EF4-FFF2-40B4-BE49-F238E27FC236}">
                <a16:creationId xmlns:a16="http://schemas.microsoft.com/office/drawing/2014/main" id="{C4D29F9A-7BEF-0F45-9604-DE969A603CE6}"/>
              </a:ext>
            </a:extLst>
          </p:cNvPr>
          <p:cNvSpPr txBox="1"/>
          <p:nvPr/>
        </p:nvSpPr>
        <p:spPr>
          <a:xfrm>
            <a:off x="1464026" y="4787791"/>
            <a:ext cx="1215053" cy="369332"/>
          </a:xfrm>
          <a:prstGeom prst="rect">
            <a:avLst/>
          </a:prstGeom>
          <a:noFill/>
        </p:spPr>
        <p:txBody>
          <a:bodyPr wrap="square" rtlCol="0">
            <a:spAutoFit/>
          </a:bodyPr>
          <a:lstStyle/>
          <a:p>
            <a:pPr algn="ctr"/>
            <a:r>
              <a:rPr lang="es-ES" sz="1800" b="1" dirty="0">
                <a:ln w="0"/>
                <a:solidFill>
                  <a:srgbClr val="0070C0"/>
                </a:solidFill>
                <a:latin typeface="Pluto" panose="020B0503020203060204" pitchFamily="34" charset="77"/>
              </a:rPr>
              <a:t>FIN</a:t>
            </a:r>
            <a:endParaRPr lang="es-CO" sz="1800" b="1" dirty="0">
              <a:ln w="0"/>
              <a:solidFill>
                <a:srgbClr val="0070C0"/>
              </a:solidFill>
              <a:latin typeface="Pluto" panose="020B0503020203060204" pitchFamily="34" charset="77"/>
            </a:endParaRPr>
          </a:p>
        </p:txBody>
      </p:sp>
      <p:sp>
        <p:nvSpPr>
          <p:cNvPr id="13" name="CuadroTexto 12">
            <a:extLst>
              <a:ext uri="{FF2B5EF4-FFF2-40B4-BE49-F238E27FC236}">
                <a16:creationId xmlns:a16="http://schemas.microsoft.com/office/drawing/2014/main" id="{9092917F-E5CF-4D45-94E9-80406A7EBF9B}"/>
              </a:ext>
            </a:extLst>
          </p:cNvPr>
          <p:cNvSpPr txBox="1"/>
          <p:nvPr/>
        </p:nvSpPr>
        <p:spPr>
          <a:xfrm>
            <a:off x="9499643" y="3971896"/>
            <a:ext cx="643010" cy="523220"/>
          </a:xfrm>
          <a:prstGeom prst="rect">
            <a:avLst/>
          </a:prstGeom>
          <a:noFill/>
        </p:spPr>
        <p:txBody>
          <a:bodyPr wrap="square" rtlCol="0">
            <a:spAutoFit/>
          </a:bodyPr>
          <a:lstStyle/>
          <a:p>
            <a:r>
              <a:rPr lang="es-ES" sz="2800" b="1" dirty="0">
                <a:ln w="0"/>
                <a:solidFill>
                  <a:srgbClr val="0070C0"/>
                </a:solidFill>
                <a:latin typeface="Pluto" panose="020B0503020203060204" pitchFamily="34" charset="77"/>
              </a:rPr>
              <a:t>SI</a:t>
            </a:r>
            <a:endParaRPr lang="es-CO" sz="2800" b="1" dirty="0">
              <a:solidFill>
                <a:srgbClr val="0070C0"/>
              </a:solidFill>
              <a:latin typeface="Pluto" panose="020B0503020203060204" pitchFamily="34" charset="77"/>
            </a:endParaRPr>
          </a:p>
        </p:txBody>
      </p:sp>
      <p:sp>
        <p:nvSpPr>
          <p:cNvPr id="14" name="Flecha: a la izquierda, derecha y arriba 16">
            <a:extLst>
              <a:ext uri="{FF2B5EF4-FFF2-40B4-BE49-F238E27FC236}">
                <a16:creationId xmlns:a16="http://schemas.microsoft.com/office/drawing/2014/main" id="{0A559998-4A56-8B4A-A1ED-73F7E050543A}"/>
              </a:ext>
            </a:extLst>
          </p:cNvPr>
          <p:cNvSpPr/>
          <p:nvPr/>
        </p:nvSpPr>
        <p:spPr>
          <a:xfrm>
            <a:off x="7067158" y="4657727"/>
            <a:ext cx="3542874" cy="257193"/>
          </a:xfrm>
          <a:prstGeom prst="leftRightArrow">
            <a:avLst>
              <a:gd name="adj1" fmla="val 36496"/>
              <a:gd name="adj2" fmla="val 50000"/>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15" name="CuadroTexto 14">
            <a:extLst>
              <a:ext uri="{FF2B5EF4-FFF2-40B4-BE49-F238E27FC236}">
                <a16:creationId xmlns:a16="http://schemas.microsoft.com/office/drawing/2014/main" id="{25CCF07C-F6C9-E848-BF0A-6B6580BEE325}"/>
              </a:ext>
            </a:extLst>
          </p:cNvPr>
          <p:cNvSpPr txBox="1"/>
          <p:nvPr/>
        </p:nvSpPr>
        <p:spPr>
          <a:xfrm>
            <a:off x="10575986" y="4586905"/>
            <a:ext cx="1694036" cy="523220"/>
          </a:xfrm>
          <a:prstGeom prst="rect">
            <a:avLst/>
          </a:prstGeom>
          <a:noFill/>
        </p:spPr>
        <p:txBody>
          <a:bodyPr wrap="square" rtlCol="0">
            <a:spAutoFit/>
          </a:bodyPr>
          <a:lstStyle/>
          <a:p>
            <a:r>
              <a:rPr lang="es-ES" sz="1400" b="1" dirty="0">
                <a:ln w="0"/>
                <a:solidFill>
                  <a:srgbClr val="0070C0"/>
                </a:solidFill>
                <a:effectLst>
                  <a:outerShdw blurRad="38100" dist="25400" dir="5400000" algn="ctr" rotWithShape="0">
                    <a:srgbClr val="6E747A">
                      <a:alpha val="43000"/>
                    </a:srgbClr>
                  </a:outerShdw>
                </a:effectLst>
                <a:latin typeface="Pluto" panose="020B0503020203060204" pitchFamily="34" charset="77"/>
              </a:rPr>
              <a:t>MANEJO HOSPITALARIO</a:t>
            </a:r>
            <a:endParaRPr lang="es-CO" sz="1400" b="1" dirty="0">
              <a:solidFill>
                <a:srgbClr val="0070C0"/>
              </a:solidFill>
              <a:latin typeface="Pluto" panose="020B0503020203060204" pitchFamily="34" charset="77"/>
            </a:endParaRPr>
          </a:p>
        </p:txBody>
      </p:sp>
      <p:sp>
        <p:nvSpPr>
          <p:cNvPr id="16" name="CuadroTexto 15">
            <a:extLst>
              <a:ext uri="{FF2B5EF4-FFF2-40B4-BE49-F238E27FC236}">
                <a16:creationId xmlns:a16="http://schemas.microsoft.com/office/drawing/2014/main" id="{F43D4904-A2F1-8647-A7E3-BE5BAE554D69}"/>
              </a:ext>
            </a:extLst>
          </p:cNvPr>
          <p:cNvSpPr txBox="1"/>
          <p:nvPr/>
        </p:nvSpPr>
        <p:spPr>
          <a:xfrm>
            <a:off x="4992119" y="4630053"/>
            <a:ext cx="2192408" cy="338554"/>
          </a:xfrm>
          <a:prstGeom prst="rect">
            <a:avLst/>
          </a:prstGeom>
          <a:noFill/>
        </p:spPr>
        <p:txBody>
          <a:bodyPr wrap="square" rtlCol="0">
            <a:spAutoFit/>
          </a:bodyPr>
          <a:lstStyle/>
          <a:p>
            <a:r>
              <a:rPr lang="es-ES" sz="1600" b="1" dirty="0">
                <a:ln w="0"/>
                <a:solidFill>
                  <a:srgbClr val="0070C0"/>
                </a:solidFill>
                <a:latin typeface="Pluto" panose="020B0503020203060204" pitchFamily="34" charset="77"/>
              </a:rPr>
              <a:t>MANEJO EN CASA</a:t>
            </a:r>
            <a:endParaRPr lang="es-CO" sz="1600" b="1" dirty="0">
              <a:ln w="0"/>
              <a:solidFill>
                <a:srgbClr val="0070C0"/>
              </a:solidFill>
              <a:latin typeface="Pluto" panose="020B0503020203060204" pitchFamily="34" charset="77"/>
            </a:endParaRPr>
          </a:p>
        </p:txBody>
      </p:sp>
      <p:sp>
        <p:nvSpPr>
          <p:cNvPr id="17" name="CuadroTexto 16">
            <a:extLst>
              <a:ext uri="{FF2B5EF4-FFF2-40B4-BE49-F238E27FC236}">
                <a16:creationId xmlns:a16="http://schemas.microsoft.com/office/drawing/2014/main" id="{180507B8-47C4-8D4C-BBAF-26BD1D207271}"/>
              </a:ext>
            </a:extLst>
          </p:cNvPr>
          <p:cNvSpPr txBox="1"/>
          <p:nvPr/>
        </p:nvSpPr>
        <p:spPr>
          <a:xfrm>
            <a:off x="5233299" y="5406016"/>
            <a:ext cx="1799812" cy="584775"/>
          </a:xfrm>
          <a:prstGeom prst="rect">
            <a:avLst/>
          </a:prstGeom>
          <a:noFill/>
        </p:spPr>
        <p:txBody>
          <a:bodyPr wrap="square" rtlCol="0">
            <a:spAutoFit/>
          </a:bodyPr>
          <a:lstStyle/>
          <a:p>
            <a:pPr algn="ctr"/>
            <a:r>
              <a:rPr lang="es-ES" sz="1600" dirty="0">
                <a:ln w="0"/>
                <a:solidFill>
                  <a:srgbClr val="0070C0"/>
                </a:solidFill>
                <a:latin typeface="Pluto" panose="020B0503020203060204" pitchFamily="34" charset="77"/>
              </a:rPr>
              <a:t>ANÁLISIS DE CASO POR</a:t>
            </a:r>
            <a:endParaRPr lang="es-CO" sz="1600" dirty="0">
              <a:ln w="0"/>
              <a:solidFill>
                <a:srgbClr val="0070C0"/>
              </a:solidFill>
              <a:latin typeface="Pluto" panose="020B0503020203060204" pitchFamily="34" charset="77"/>
            </a:endParaRPr>
          </a:p>
        </p:txBody>
      </p:sp>
      <p:sp>
        <p:nvSpPr>
          <p:cNvPr id="18" name="Flecha: a la derecha 21">
            <a:extLst>
              <a:ext uri="{FF2B5EF4-FFF2-40B4-BE49-F238E27FC236}">
                <a16:creationId xmlns:a16="http://schemas.microsoft.com/office/drawing/2014/main" id="{2A797E66-8D65-2547-BEAB-86DD38C5026C}"/>
              </a:ext>
            </a:extLst>
          </p:cNvPr>
          <p:cNvSpPr/>
          <p:nvPr/>
        </p:nvSpPr>
        <p:spPr>
          <a:xfrm>
            <a:off x="6952142" y="5590836"/>
            <a:ext cx="887896" cy="135787"/>
          </a:xfrm>
          <a:prstGeom prst="right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19" name="Flecha: a la derecha 22">
            <a:extLst>
              <a:ext uri="{FF2B5EF4-FFF2-40B4-BE49-F238E27FC236}">
                <a16:creationId xmlns:a16="http://schemas.microsoft.com/office/drawing/2014/main" id="{2695A95E-EB34-6F4B-8FDE-B53D15596859}"/>
              </a:ext>
            </a:extLst>
          </p:cNvPr>
          <p:cNvSpPr/>
          <p:nvPr/>
        </p:nvSpPr>
        <p:spPr>
          <a:xfrm rot="10800000">
            <a:off x="4374822" y="5590835"/>
            <a:ext cx="887896" cy="135787"/>
          </a:xfrm>
          <a:prstGeom prst="right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0" name="CuadroTexto 19">
            <a:extLst>
              <a:ext uri="{FF2B5EF4-FFF2-40B4-BE49-F238E27FC236}">
                <a16:creationId xmlns:a16="http://schemas.microsoft.com/office/drawing/2014/main" id="{3C4A1B41-F336-B446-B042-3EA44AE934B5}"/>
              </a:ext>
            </a:extLst>
          </p:cNvPr>
          <p:cNvSpPr txBox="1"/>
          <p:nvPr/>
        </p:nvSpPr>
        <p:spPr>
          <a:xfrm>
            <a:off x="7664852" y="5446678"/>
            <a:ext cx="1219481" cy="400110"/>
          </a:xfrm>
          <a:prstGeom prst="rect">
            <a:avLst/>
          </a:prstGeom>
          <a:noFill/>
        </p:spPr>
        <p:txBody>
          <a:bodyPr wrap="square" rtlCol="0">
            <a:spAutoFit/>
          </a:bodyPr>
          <a:lstStyle/>
          <a:p>
            <a:pPr algn="ctr"/>
            <a:r>
              <a:rPr lang="es-ES" sz="2000" b="1" dirty="0">
                <a:ln w="0"/>
                <a:solidFill>
                  <a:srgbClr val="0070C0"/>
                </a:solidFill>
                <a:latin typeface="Pluto" panose="020B0503020203060204" pitchFamily="34" charset="77"/>
              </a:rPr>
              <a:t>EAPB</a:t>
            </a:r>
            <a:endParaRPr lang="es-CO" sz="2000" b="1" dirty="0">
              <a:solidFill>
                <a:srgbClr val="0070C0"/>
              </a:solidFill>
              <a:latin typeface="Pluto" panose="020B0503020203060204" pitchFamily="34" charset="77"/>
            </a:endParaRPr>
          </a:p>
        </p:txBody>
      </p:sp>
      <p:sp>
        <p:nvSpPr>
          <p:cNvPr id="21" name="CuadroTexto 20">
            <a:extLst>
              <a:ext uri="{FF2B5EF4-FFF2-40B4-BE49-F238E27FC236}">
                <a16:creationId xmlns:a16="http://schemas.microsoft.com/office/drawing/2014/main" id="{72223F75-29E6-B44E-811C-9008C0130312}"/>
              </a:ext>
            </a:extLst>
          </p:cNvPr>
          <p:cNvSpPr txBox="1"/>
          <p:nvPr/>
        </p:nvSpPr>
        <p:spPr>
          <a:xfrm>
            <a:off x="3511535" y="5446677"/>
            <a:ext cx="1022447" cy="400110"/>
          </a:xfrm>
          <a:prstGeom prst="rect">
            <a:avLst/>
          </a:prstGeom>
          <a:noFill/>
        </p:spPr>
        <p:txBody>
          <a:bodyPr wrap="square" rtlCol="0">
            <a:spAutoFit/>
          </a:bodyPr>
          <a:lstStyle/>
          <a:p>
            <a:pPr algn="ctr"/>
            <a:r>
              <a:rPr lang="es-ES" sz="2000" b="1" dirty="0">
                <a:ln w="0"/>
                <a:solidFill>
                  <a:srgbClr val="0070C0"/>
                </a:solidFill>
                <a:latin typeface="Pluto" panose="020B0503020203060204" pitchFamily="34" charset="77"/>
              </a:rPr>
              <a:t>SAR</a:t>
            </a:r>
            <a:endParaRPr lang="es-CO" sz="2000" b="1" dirty="0">
              <a:ln w="0"/>
              <a:solidFill>
                <a:srgbClr val="0070C0"/>
              </a:solidFill>
              <a:latin typeface="Pluto" panose="020B0503020203060204" pitchFamily="34" charset="77"/>
            </a:endParaRPr>
          </a:p>
        </p:txBody>
      </p:sp>
      <p:sp>
        <p:nvSpPr>
          <p:cNvPr id="22" name="Flecha: doblada hacia arriba 25">
            <a:extLst>
              <a:ext uri="{FF2B5EF4-FFF2-40B4-BE49-F238E27FC236}">
                <a16:creationId xmlns:a16="http://schemas.microsoft.com/office/drawing/2014/main" id="{FB6BBAFA-5503-5A46-926B-33A11C2E59B9}"/>
              </a:ext>
            </a:extLst>
          </p:cNvPr>
          <p:cNvSpPr/>
          <p:nvPr/>
        </p:nvSpPr>
        <p:spPr>
          <a:xfrm rot="5400000">
            <a:off x="4523350" y="5507608"/>
            <a:ext cx="223150" cy="1022448"/>
          </a:xfrm>
          <a:prstGeom prst="bentUp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3" name="CuadroTexto 22">
            <a:extLst>
              <a:ext uri="{FF2B5EF4-FFF2-40B4-BE49-F238E27FC236}">
                <a16:creationId xmlns:a16="http://schemas.microsoft.com/office/drawing/2014/main" id="{F1FB30F2-0964-094E-AEC9-D9342C2BC75C}"/>
              </a:ext>
            </a:extLst>
          </p:cNvPr>
          <p:cNvSpPr txBox="1"/>
          <p:nvPr/>
        </p:nvSpPr>
        <p:spPr>
          <a:xfrm>
            <a:off x="5144671" y="5927651"/>
            <a:ext cx="2032274" cy="523220"/>
          </a:xfrm>
          <a:prstGeom prst="rect">
            <a:avLst/>
          </a:prstGeom>
          <a:noFill/>
        </p:spPr>
        <p:txBody>
          <a:bodyPr wrap="square" rtlCol="0">
            <a:spAutoFit/>
          </a:bodyPr>
          <a:lstStyle/>
          <a:p>
            <a:pPr algn="ctr"/>
            <a:r>
              <a:rPr lang="es-ES" sz="1400" dirty="0">
                <a:ln w="0"/>
                <a:solidFill>
                  <a:srgbClr val="0070C0"/>
                </a:solidFill>
                <a:latin typeface="Pluto" panose="020B0503020203060204" pitchFamily="34" charset="77"/>
              </a:rPr>
              <a:t>DILIGENCIAMIENTO FICHA 346</a:t>
            </a:r>
            <a:endParaRPr lang="es-CO" sz="1400" dirty="0">
              <a:ln w="0"/>
              <a:solidFill>
                <a:srgbClr val="0070C0"/>
              </a:solidFill>
              <a:latin typeface="Pluto" panose="020B0503020203060204" pitchFamily="34" charset="77"/>
            </a:endParaRPr>
          </a:p>
        </p:txBody>
      </p:sp>
      <p:sp>
        <p:nvSpPr>
          <p:cNvPr id="24" name="Flecha: hacia abajo 28">
            <a:extLst>
              <a:ext uri="{FF2B5EF4-FFF2-40B4-BE49-F238E27FC236}">
                <a16:creationId xmlns:a16="http://schemas.microsoft.com/office/drawing/2014/main" id="{E525AECB-73AD-1543-9DA2-A8AE3440C709}"/>
              </a:ext>
            </a:extLst>
          </p:cNvPr>
          <p:cNvSpPr/>
          <p:nvPr/>
        </p:nvSpPr>
        <p:spPr>
          <a:xfrm>
            <a:off x="5931098" y="951794"/>
            <a:ext cx="145774" cy="31547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5" name="Flecha: hacia abajo 29">
            <a:extLst>
              <a:ext uri="{FF2B5EF4-FFF2-40B4-BE49-F238E27FC236}">
                <a16:creationId xmlns:a16="http://schemas.microsoft.com/office/drawing/2014/main" id="{7403964A-C39A-DF47-8963-6F02CBEE8614}"/>
              </a:ext>
            </a:extLst>
          </p:cNvPr>
          <p:cNvSpPr/>
          <p:nvPr/>
        </p:nvSpPr>
        <p:spPr>
          <a:xfrm>
            <a:off x="5931098" y="1615306"/>
            <a:ext cx="145774" cy="31547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6" name="Flecha: hacia abajo 30">
            <a:extLst>
              <a:ext uri="{FF2B5EF4-FFF2-40B4-BE49-F238E27FC236}">
                <a16:creationId xmlns:a16="http://schemas.microsoft.com/office/drawing/2014/main" id="{9238B88E-25DC-5940-A013-BF728EBFA895}"/>
              </a:ext>
            </a:extLst>
          </p:cNvPr>
          <p:cNvSpPr/>
          <p:nvPr/>
        </p:nvSpPr>
        <p:spPr>
          <a:xfrm>
            <a:off x="2001146" y="4446128"/>
            <a:ext cx="175858" cy="31547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7" name="Flecha: hacia abajo 31">
            <a:extLst>
              <a:ext uri="{FF2B5EF4-FFF2-40B4-BE49-F238E27FC236}">
                <a16:creationId xmlns:a16="http://schemas.microsoft.com/office/drawing/2014/main" id="{460E75CA-433E-8B46-85C4-B833CCB0E371}"/>
              </a:ext>
            </a:extLst>
          </p:cNvPr>
          <p:cNvSpPr/>
          <p:nvPr/>
        </p:nvSpPr>
        <p:spPr>
          <a:xfrm>
            <a:off x="6015035" y="4968607"/>
            <a:ext cx="145774" cy="31547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8" name="Flecha: doblada hacia arriba 32">
            <a:extLst>
              <a:ext uri="{FF2B5EF4-FFF2-40B4-BE49-F238E27FC236}">
                <a16:creationId xmlns:a16="http://schemas.microsoft.com/office/drawing/2014/main" id="{76952B68-2A2C-D743-BDBD-A285BFA255B0}"/>
              </a:ext>
            </a:extLst>
          </p:cNvPr>
          <p:cNvSpPr/>
          <p:nvPr/>
        </p:nvSpPr>
        <p:spPr>
          <a:xfrm rot="5400000" flipV="1">
            <a:off x="7592575" y="5528681"/>
            <a:ext cx="271437" cy="983557"/>
          </a:xfrm>
          <a:prstGeom prst="bentUpArrow">
            <a:avLst>
              <a:gd name="adj1" fmla="val 25000"/>
              <a:gd name="adj2" fmla="val 30822"/>
              <a:gd name="adj3" fmla="val 25000"/>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29" name="Flecha: hacia abajo 33">
            <a:extLst>
              <a:ext uri="{FF2B5EF4-FFF2-40B4-BE49-F238E27FC236}">
                <a16:creationId xmlns:a16="http://schemas.microsoft.com/office/drawing/2014/main" id="{45BA3F9F-071C-A04D-9ACA-31278EF24BDE}"/>
              </a:ext>
            </a:extLst>
          </p:cNvPr>
          <p:cNvSpPr/>
          <p:nvPr/>
        </p:nvSpPr>
        <p:spPr>
          <a:xfrm>
            <a:off x="6015035" y="6413561"/>
            <a:ext cx="145774" cy="31547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30" name="CuadroTexto 29">
            <a:extLst>
              <a:ext uri="{FF2B5EF4-FFF2-40B4-BE49-F238E27FC236}">
                <a16:creationId xmlns:a16="http://schemas.microsoft.com/office/drawing/2014/main" id="{FD3A496B-739E-CA48-90E8-CEE80B41EC30}"/>
              </a:ext>
            </a:extLst>
          </p:cNvPr>
          <p:cNvSpPr txBox="1"/>
          <p:nvPr/>
        </p:nvSpPr>
        <p:spPr>
          <a:xfrm>
            <a:off x="5078788" y="6719554"/>
            <a:ext cx="1887668" cy="584775"/>
          </a:xfrm>
          <a:prstGeom prst="rect">
            <a:avLst/>
          </a:prstGeom>
          <a:noFill/>
          <a:ln>
            <a:noFill/>
          </a:ln>
        </p:spPr>
        <p:txBody>
          <a:bodyPr wrap="square" rtlCol="0">
            <a:spAutoFit/>
          </a:bodyPr>
          <a:lstStyle/>
          <a:p>
            <a:pPr algn="ctr"/>
            <a:r>
              <a:rPr lang="es-ES" sz="1600" b="1" dirty="0">
                <a:ln w="0"/>
                <a:solidFill>
                  <a:srgbClr val="0070C0"/>
                </a:solidFill>
                <a:latin typeface="Pluto" panose="020B0503020203060204" pitchFamily="34" charset="77"/>
              </a:rPr>
              <a:t>TOMA DE MUESTRA</a:t>
            </a:r>
            <a:endParaRPr lang="es-CO" sz="1600" b="1" dirty="0">
              <a:ln w="0"/>
              <a:solidFill>
                <a:srgbClr val="0070C0"/>
              </a:solidFill>
              <a:latin typeface="Pluto" panose="020B0503020203060204" pitchFamily="34" charset="77"/>
            </a:endParaRPr>
          </a:p>
        </p:txBody>
      </p:sp>
      <p:sp>
        <p:nvSpPr>
          <p:cNvPr id="31" name="Flecha: a la derecha 35">
            <a:extLst>
              <a:ext uri="{FF2B5EF4-FFF2-40B4-BE49-F238E27FC236}">
                <a16:creationId xmlns:a16="http://schemas.microsoft.com/office/drawing/2014/main" id="{CB0EF2BC-ABA5-F64A-A438-E3EDD284BFD9}"/>
              </a:ext>
            </a:extLst>
          </p:cNvPr>
          <p:cNvSpPr/>
          <p:nvPr/>
        </p:nvSpPr>
        <p:spPr>
          <a:xfrm>
            <a:off x="6586290" y="6832385"/>
            <a:ext cx="1444489" cy="137777"/>
          </a:xfrm>
          <a:prstGeom prst="right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32" name="Flecha: a la derecha 37">
            <a:extLst>
              <a:ext uri="{FF2B5EF4-FFF2-40B4-BE49-F238E27FC236}">
                <a16:creationId xmlns:a16="http://schemas.microsoft.com/office/drawing/2014/main" id="{6B12A4EE-806D-0640-A9C1-BF4940600FBC}"/>
              </a:ext>
            </a:extLst>
          </p:cNvPr>
          <p:cNvSpPr/>
          <p:nvPr/>
        </p:nvSpPr>
        <p:spPr>
          <a:xfrm rot="10800000">
            <a:off x="3912680" y="6860204"/>
            <a:ext cx="1444489" cy="137777"/>
          </a:xfrm>
          <a:prstGeom prst="right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latin typeface="Pluto" panose="020B0503020203060204" pitchFamily="34" charset="77"/>
            </a:endParaRPr>
          </a:p>
        </p:txBody>
      </p:sp>
      <p:sp>
        <p:nvSpPr>
          <p:cNvPr id="33" name="CuadroTexto 32">
            <a:extLst>
              <a:ext uri="{FF2B5EF4-FFF2-40B4-BE49-F238E27FC236}">
                <a16:creationId xmlns:a16="http://schemas.microsoft.com/office/drawing/2014/main" id="{4C8C4E4A-A0DF-F047-AAC0-D267B5FE9F39}"/>
              </a:ext>
            </a:extLst>
          </p:cNvPr>
          <p:cNvSpPr txBox="1"/>
          <p:nvPr/>
        </p:nvSpPr>
        <p:spPr>
          <a:xfrm>
            <a:off x="1747605" y="6729038"/>
            <a:ext cx="2165074" cy="584775"/>
          </a:xfrm>
          <a:prstGeom prst="rect">
            <a:avLst/>
          </a:prstGeom>
          <a:noFill/>
          <a:ln>
            <a:noFill/>
          </a:ln>
        </p:spPr>
        <p:txBody>
          <a:bodyPr wrap="square" rtlCol="0">
            <a:spAutoFit/>
          </a:bodyPr>
          <a:lstStyle/>
          <a:p>
            <a:pPr algn="ctr"/>
            <a:r>
              <a:rPr lang="es-ES" sz="1600" b="1" dirty="0">
                <a:ln w="0"/>
                <a:solidFill>
                  <a:srgbClr val="0070C0"/>
                </a:solidFill>
                <a:latin typeface="Pluto" panose="020B0503020203060204" pitchFamily="34" charset="77"/>
              </a:rPr>
              <a:t>IPS DOMICILIARIA EAPB</a:t>
            </a:r>
            <a:r>
              <a:rPr lang="es-ES" sz="1600" b="1" dirty="0">
                <a:solidFill>
                  <a:srgbClr val="0070C0"/>
                </a:solidFill>
                <a:latin typeface="Pluto" panose="020B0503020203060204" pitchFamily="34" charset="77"/>
              </a:rPr>
              <a:t> </a:t>
            </a:r>
            <a:endParaRPr lang="es-CO" sz="1600" b="1" dirty="0">
              <a:solidFill>
                <a:srgbClr val="0070C0"/>
              </a:solidFill>
              <a:latin typeface="Pluto" panose="020B0503020203060204" pitchFamily="34" charset="77"/>
            </a:endParaRPr>
          </a:p>
        </p:txBody>
      </p:sp>
      <p:sp>
        <p:nvSpPr>
          <p:cNvPr id="34" name="CuadroTexto 33">
            <a:extLst>
              <a:ext uri="{FF2B5EF4-FFF2-40B4-BE49-F238E27FC236}">
                <a16:creationId xmlns:a16="http://schemas.microsoft.com/office/drawing/2014/main" id="{28FFD9E9-C252-0C40-BC88-A22A90F7A209}"/>
              </a:ext>
            </a:extLst>
          </p:cNvPr>
          <p:cNvSpPr txBox="1"/>
          <p:nvPr/>
        </p:nvSpPr>
        <p:spPr>
          <a:xfrm>
            <a:off x="8030780" y="6688776"/>
            <a:ext cx="2688770" cy="584775"/>
          </a:xfrm>
          <a:prstGeom prst="rect">
            <a:avLst/>
          </a:prstGeom>
          <a:noFill/>
          <a:ln>
            <a:noFill/>
          </a:ln>
        </p:spPr>
        <p:txBody>
          <a:bodyPr wrap="square" rtlCol="0">
            <a:spAutoFit/>
          </a:bodyPr>
          <a:lstStyle/>
          <a:p>
            <a:pPr algn="ctr"/>
            <a:r>
              <a:rPr lang="es-ES" sz="1600" b="1" dirty="0">
                <a:ln w="0"/>
                <a:solidFill>
                  <a:srgbClr val="0070C0"/>
                </a:solidFill>
                <a:latin typeface="Pluto" panose="020B0503020203060204" pitchFamily="34" charset="77"/>
              </a:rPr>
              <a:t>SECRETARÍA DE SALUD DISTRITAL</a:t>
            </a:r>
            <a:endParaRPr lang="es-CO" sz="1600" b="1" dirty="0">
              <a:ln w="0"/>
              <a:solidFill>
                <a:srgbClr val="0070C0"/>
              </a:solidFill>
              <a:latin typeface="Pluto" panose="020B0503020203060204" pitchFamily="34" charset="77"/>
            </a:endParaRPr>
          </a:p>
        </p:txBody>
      </p:sp>
      <p:sp>
        <p:nvSpPr>
          <p:cNvPr id="35" name="Triángulo isósceles 40">
            <a:extLst>
              <a:ext uri="{FF2B5EF4-FFF2-40B4-BE49-F238E27FC236}">
                <a16:creationId xmlns:a16="http://schemas.microsoft.com/office/drawing/2014/main" id="{479BB322-6F58-AD4B-83F5-81148E675B8B}"/>
              </a:ext>
            </a:extLst>
          </p:cNvPr>
          <p:cNvSpPr/>
          <p:nvPr/>
        </p:nvSpPr>
        <p:spPr>
          <a:xfrm rot="10800000">
            <a:off x="8752268" y="3036083"/>
            <a:ext cx="2102044" cy="954107"/>
          </a:xfrm>
          <a:prstGeom prst="triangle">
            <a:avLst/>
          </a:prstGeom>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s-CO" dirty="0">
              <a:latin typeface="Pluto" panose="020B0503020203060204" pitchFamily="34" charset="77"/>
            </a:endParaRPr>
          </a:p>
        </p:txBody>
      </p:sp>
      <p:sp>
        <p:nvSpPr>
          <p:cNvPr id="36" name="CuadroTexto 35">
            <a:extLst>
              <a:ext uri="{FF2B5EF4-FFF2-40B4-BE49-F238E27FC236}">
                <a16:creationId xmlns:a16="http://schemas.microsoft.com/office/drawing/2014/main" id="{ED5E1B3D-BC2D-FB4D-B53F-699848ABAFF7}"/>
              </a:ext>
            </a:extLst>
          </p:cNvPr>
          <p:cNvSpPr txBox="1"/>
          <p:nvPr/>
        </p:nvSpPr>
        <p:spPr>
          <a:xfrm>
            <a:off x="8838595" y="3101584"/>
            <a:ext cx="1880954" cy="338554"/>
          </a:xfrm>
          <a:prstGeom prst="rect">
            <a:avLst/>
          </a:prstGeom>
          <a:noFill/>
        </p:spPr>
        <p:txBody>
          <a:bodyPr wrap="square" rtlCol="0">
            <a:spAutoFit/>
          </a:bodyPr>
          <a:lstStyle/>
          <a:p>
            <a:pPr algn="ctr"/>
            <a:r>
              <a:rPr lang="es-ES" sz="1600" b="1" dirty="0">
                <a:ln w="0"/>
                <a:solidFill>
                  <a:schemeClr val="accent1">
                    <a:lumMod val="50000"/>
                  </a:schemeClr>
                </a:solidFill>
                <a:latin typeface="Pluto" panose="020B0503020203060204" pitchFamily="34" charset="77"/>
              </a:rPr>
              <a:t>CRUE      SAR</a:t>
            </a:r>
            <a:endParaRPr lang="es-CO" sz="1600" b="1" dirty="0">
              <a:solidFill>
                <a:schemeClr val="accent1">
                  <a:lumMod val="50000"/>
                </a:schemeClr>
              </a:solidFill>
              <a:latin typeface="Pluto" panose="020B0503020203060204" pitchFamily="34" charset="77"/>
            </a:endParaRPr>
          </a:p>
        </p:txBody>
      </p:sp>
      <p:sp>
        <p:nvSpPr>
          <p:cNvPr id="37" name="CuadroTexto 36">
            <a:extLst>
              <a:ext uri="{FF2B5EF4-FFF2-40B4-BE49-F238E27FC236}">
                <a16:creationId xmlns:a16="http://schemas.microsoft.com/office/drawing/2014/main" id="{CFDF46B7-77E7-DD49-8738-D777284CEAB4}"/>
              </a:ext>
            </a:extLst>
          </p:cNvPr>
          <p:cNvSpPr txBox="1"/>
          <p:nvPr/>
        </p:nvSpPr>
        <p:spPr>
          <a:xfrm>
            <a:off x="9467135" y="3395153"/>
            <a:ext cx="672310" cy="338554"/>
          </a:xfrm>
          <a:prstGeom prst="rect">
            <a:avLst/>
          </a:prstGeom>
          <a:noFill/>
        </p:spPr>
        <p:txBody>
          <a:bodyPr wrap="square" rtlCol="0">
            <a:spAutoFit/>
          </a:bodyPr>
          <a:lstStyle/>
          <a:p>
            <a:pPr algn="ctr"/>
            <a:r>
              <a:rPr lang="es-ES" sz="1600" b="1" dirty="0">
                <a:ln w="0"/>
                <a:solidFill>
                  <a:schemeClr val="accent1">
                    <a:lumMod val="50000"/>
                  </a:schemeClr>
                </a:solidFill>
                <a:latin typeface="Pluto" panose="020B0503020203060204" pitchFamily="34" charset="77"/>
              </a:rPr>
              <a:t>EPS</a:t>
            </a:r>
            <a:endParaRPr lang="es-CO" sz="1600" b="1" dirty="0">
              <a:solidFill>
                <a:schemeClr val="accent1">
                  <a:lumMod val="50000"/>
                </a:schemeClr>
              </a:solidFill>
              <a:latin typeface="Pluto" panose="020B0503020203060204" pitchFamily="34" charset="77"/>
            </a:endParaRPr>
          </a:p>
        </p:txBody>
      </p:sp>
      <p:cxnSp>
        <p:nvCxnSpPr>
          <p:cNvPr id="38" name="Conector recto de flecha 37">
            <a:extLst>
              <a:ext uri="{FF2B5EF4-FFF2-40B4-BE49-F238E27FC236}">
                <a16:creationId xmlns:a16="http://schemas.microsoft.com/office/drawing/2014/main" id="{94DDBEA6-EEEB-6A45-A7A0-3650680910DC}"/>
              </a:ext>
            </a:extLst>
          </p:cNvPr>
          <p:cNvCxnSpPr>
            <a:cxnSpLocks/>
          </p:cNvCxnSpPr>
          <p:nvPr/>
        </p:nvCxnSpPr>
        <p:spPr>
          <a:xfrm>
            <a:off x="9741778" y="3270861"/>
            <a:ext cx="23105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Flecha arriba 1">
            <a:extLst>
              <a:ext uri="{FF2B5EF4-FFF2-40B4-BE49-F238E27FC236}">
                <a16:creationId xmlns:a16="http://schemas.microsoft.com/office/drawing/2014/main" id="{ADBF394F-1751-974A-94E3-656D525A949E}"/>
              </a:ext>
            </a:extLst>
          </p:cNvPr>
          <p:cNvSpPr/>
          <p:nvPr/>
        </p:nvSpPr>
        <p:spPr>
          <a:xfrm>
            <a:off x="9713903" y="4439596"/>
            <a:ext cx="178774" cy="338553"/>
          </a:xfrm>
          <a:prstGeom prst="upArrow">
            <a:avLst>
              <a:gd name="adj1" fmla="val 50000"/>
              <a:gd name="adj2" fmla="val 7098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321960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Imagen 75">
            <a:extLst>
              <a:ext uri="{FF2B5EF4-FFF2-40B4-BE49-F238E27FC236}">
                <a16:creationId xmlns:a16="http://schemas.microsoft.com/office/drawing/2014/main" id="{71A4F4C7-4471-1F4E-A8A0-C3CD4AA3899A}"/>
              </a:ext>
            </a:extLst>
          </p:cNvPr>
          <p:cNvPicPr>
            <a:picLocks noChangeAspect="1"/>
          </p:cNvPicPr>
          <p:nvPr/>
        </p:nvPicPr>
        <p:blipFill>
          <a:blip r:embed="rId2">
            <a:alphaModFix amt="13000"/>
          </a:blip>
          <a:stretch>
            <a:fillRect/>
          </a:stretch>
        </p:blipFill>
        <p:spPr>
          <a:xfrm>
            <a:off x="0" y="0"/>
            <a:ext cx="12801600" cy="7772400"/>
          </a:xfrm>
          <a:prstGeom prst="rect">
            <a:avLst/>
          </a:prstGeom>
        </p:spPr>
      </p:pic>
      <p:sp>
        <p:nvSpPr>
          <p:cNvPr id="39" name="CuadroTexto 38">
            <a:extLst>
              <a:ext uri="{FF2B5EF4-FFF2-40B4-BE49-F238E27FC236}">
                <a16:creationId xmlns:a16="http://schemas.microsoft.com/office/drawing/2014/main" id="{F68F8A9D-992A-4A45-AD4E-CC15CF42D066}"/>
              </a:ext>
            </a:extLst>
          </p:cNvPr>
          <p:cNvSpPr txBox="1"/>
          <p:nvPr/>
        </p:nvSpPr>
        <p:spPr>
          <a:xfrm>
            <a:off x="3930925" y="281403"/>
            <a:ext cx="4972879" cy="523220"/>
          </a:xfrm>
          <a:prstGeom prst="rect">
            <a:avLst/>
          </a:prstGeom>
          <a:noFill/>
        </p:spPr>
        <p:txBody>
          <a:bodyPr wrap="square" rtlCol="0">
            <a:spAutoFit/>
          </a:bodyPr>
          <a:lstStyle/>
          <a:p>
            <a:pPr algn="ctr"/>
            <a:r>
              <a:rPr lang="es-ES" sz="2800" b="1" dirty="0">
                <a:ln w="0"/>
                <a:solidFill>
                  <a:srgbClr val="0070C0"/>
                </a:solidFill>
                <a:effectLst/>
                <a:latin typeface="Pluto" panose="020B0503020203060204" pitchFamily="34" charset="77"/>
              </a:rPr>
              <a:t>MANEJO HOSPITALARIO</a:t>
            </a:r>
            <a:endParaRPr lang="es-CO" sz="2800" b="1" dirty="0">
              <a:ln w="0"/>
              <a:solidFill>
                <a:srgbClr val="0070C0"/>
              </a:solidFill>
              <a:effectLst/>
              <a:latin typeface="Pluto" panose="020B0503020203060204" pitchFamily="34" charset="77"/>
            </a:endParaRPr>
          </a:p>
        </p:txBody>
      </p:sp>
      <p:sp>
        <p:nvSpPr>
          <p:cNvPr id="40" name="Flecha: a la izquierda, derecha y arriba 4">
            <a:extLst>
              <a:ext uri="{FF2B5EF4-FFF2-40B4-BE49-F238E27FC236}">
                <a16:creationId xmlns:a16="http://schemas.microsoft.com/office/drawing/2014/main" id="{B401362B-BDE4-124A-A740-87DD2BBF0F29}"/>
              </a:ext>
            </a:extLst>
          </p:cNvPr>
          <p:cNvSpPr/>
          <p:nvPr/>
        </p:nvSpPr>
        <p:spPr>
          <a:xfrm>
            <a:off x="1470991" y="777507"/>
            <a:ext cx="9892748" cy="430887"/>
          </a:xfrm>
          <a:prstGeom prst="leftRightUp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41" name="CuadroTexto 40">
            <a:extLst>
              <a:ext uri="{FF2B5EF4-FFF2-40B4-BE49-F238E27FC236}">
                <a16:creationId xmlns:a16="http://schemas.microsoft.com/office/drawing/2014/main" id="{4FD5A69D-EA76-3E46-B9D2-126F185CA4F1}"/>
              </a:ext>
            </a:extLst>
          </p:cNvPr>
          <p:cNvSpPr txBox="1"/>
          <p:nvPr/>
        </p:nvSpPr>
        <p:spPr>
          <a:xfrm>
            <a:off x="371494" y="1222601"/>
            <a:ext cx="2175949" cy="584775"/>
          </a:xfrm>
          <a:prstGeom prst="rect">
            <a:avLst/>
          </a:prstGeom>
          <a:noFill/>
        </p:spPr>
        <p:txBody>
          <a:bodyPr wrap="square" rtlCol="0">
            <a:spAutoFit/>
          </a:bodyPr>
          <a:lstStyle/>
          <a:p>
            <a:pPr algn="ctr"/>
            <a:r>
              <a:rPr lang="es-ES" sz="1600" b="1" dirty="0">
                <a:ln w="0"/>
                <a:solidFill>
                  <a:schemeClr val="accent1"/>
                </a:solidFill>
                <a:effectLst/>
                <a:latin typeface="Pluto" panose="020B0503020203060204" pitchFamily="34" charset="77"/>
              </a:rPr>
              <a:t>SE ENCUENTRA EN CASA</a:t>
            </a:r>
            <a:endParaRPr lang="es-CO" sz="1600" b="1" dirty="0">
              <a:solidFill>
                <a:schemeClr val="accent1"/>
              </a:solidFill>
              <a:effectLst/>
              <a:latin typeface="Pluto" panose="020B0503020203060204" pitchFamily="34" charset="77"/>
            </a:endParaRPr>
          </a:p>
        </p:txBody>
      </p:sp>
      <p:sp>
        <p:nvSpPr>
          <p:cNvPr id="42" name="CuadroTexto 41">
            <a:extLst>
              <a:ext uri="{FF2B5EF4-FFF2-40B4-BE49-F238E27FC236}">
                <a16:creationId xmlns:a16="http://schemas.microsoft.com/office/drawing/2014/main" id="{1E571B5B-FC39-8548-9D9C-EC61B9258A6C}"/>
              </a:ext>
            </a:extLst>
          </p:cNvPr>
          <p:cNvSpPr txBox="1"/>
          <p:nvPr/>
        </p:nvSpPr>
        <p:spPr>
          <a:xfrm>
            <a:off x="8261842" y="1316880"/>
            <a:ext cx="3670852" cy="584775"/>
          </a:xfrm>
          <a:prstGeom prst="rect">
            <a:avLst/>
          </a:prstGeom>
          <a:noFill/>
        </p:spPr>
        <p:txBody>
          <a:bodyPr wrap="square" rtlCol="0">
            <a:spAutoFit/>
          </a:bodyPr>
          <a:lstStyle/>
          <a:p>
            <a:pPr algn="ctr"/>
            <a:r>
              <a:rPr lang="es-ES" sz="1600" b="1" dirty="0">
                <a:ln w="0"/>
                <a:solidFill>
                  <a:schemeClr val="accent1"/>
                </a:solidFill>
                <a:effectLst/>
                <a:latin typeface="Pluto" panose="020B0503020203060204" pitchFamily="34" charset="77"/>
              </a:rPr>
              <a:t>LLEGA POR SUS MEDIOS A LA IPS CERCANA O DE ATENCIÓN</a:t>
            </a:r>
            <a:endParaRPr lang="es-CO" sz="1600" b="1" dirty="0">
              <a:ln w="0"/>
              <a:solidFill>
                <a:schemeClr val="accent1"/>
              </a:solidFill>
              <a:effectLst/>
              <a:latin typeface="Pluto" panose="020B0503020203060204" pitchFamily="34" charset="77"/>
            </a:endParaRPr>
          </a:p>
        </p:txBody>
      </p:sp>
      <p:sp>
        <p:nvSpPr>
          <p:cNvPr id="43" name="Flecha: hacia abajo 7">
            <a:extLst>
              <a:ext uri="{FF2B5EF4-FFF2-40B4-BE49-F238E27FC236}">
                <a16:creationId xmlns:a16="http://schemas.microsoft.com/office/drawing/2014/main" id="{D746B368-6E98-9A4D-AAB5-4DAE037D9A06}"/>
              </a:ext>
            </a:extLst>
          </p:cNvPr>
          <p:cNvSpPr/>
          <p:nvPr/>
        </p:nvSpPr>
        <p:spPr>
          <a:xfrm>
            <a:off x="1383268" y="1752797"/>
            <a:ext cx="152400" cy="230554"/>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44" name="Flecha: hacia abajo 8">
            <a:extLst>
              <a:ext uri="{FF2B5EF4-FFF2-40B4-BE49-F238E27FC236}">
                <a16:creationId xmlns:a16="http://schemas.microsoft.com/office/drawing/2014/main" id="{7CFC93C1-89EA-5445-A7AA-A21B7DAC1118}"/>
              </a:ext>
            </a:extLst>
          </p:cNvPr>
          <p:cNvSpPr/>
          <p:nvPr/>
        </p:nvSpPr>
        <p:spPr>
          <a:xfrm>
            <a:off x="9989209" y="2100195"/>
            <a:ext cx="152400" cy="307776"/>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48" name="Redondear rectángulo de esquina del mismo lado 47">
            <a:extLst>
              <a:ext uri="{FF2B5EF4-FFF2-40B4-BE49-F238E27FC236}">
                <a16:creationId xmlns:a16="http://schemas.microsoft.com/office/drawing/2014/main" id="{141BFFE3-9553-CE43-BAC4-8578D6C210C9}"/>
              </a:ext>
            </a:extLst>
          </p:cNvPr>
          <p:cNvSpPr/>
          <p:nvPr/>
        </p:nvSpPr>
        <p:spPr>
          <a:xfrm>
            <a:off x="7499748" y="2515789"/>
            <a:ext cx="1524189" cy="1944675"/>
          </a:xfrm>
          <a:prstGeom prst="round2SameRect">
            <a:avLst>
              <a:gd name="adj1" fmla="val 0"/>
              <a:gd name="adj2" fmla="val 7177"/>
            </a:avLst>
          </a:prstGeom>
          <a:solidFill>
            <a:srgbClr val="0070C0"/>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800" dirty="0">
                <a:ln w="0"/>
                <a:solidFill>
                  <a:schemeClr val="bg1"/>
                </a:solidFill>
                <a:effectLst/>
                <a:latin typeface="Pluto" panose="020B0503020203060204" pitchFamily="34" charset="77"/>
              </a:rPr>
              <a:t>Inicia Atención</a:t>
            </a:r>
            <a:endParaRPr lang="es-CO" sz="1800" dirty="0">
              <a:ln w="0"/>
              <a:solidFill>
                <a:schemeClr val="bg1"/>
              </a:solidFill>
              <a:effectLst/>
              <a:latin typeface="Pluto" panose="020B0503020203060204" pitchFamily="34" charset="77"/>
            </a:endParaRPr>
          </a:p>
        </p:txBody>
      </p:sp>
      <p:sp>
        <p:nvSpPr>
          <p:cNvPr id="49" name="Flecha: doblada hacia arriba 16">
            <a:extLst>
              <a:ext uri="{FF2B5EF4-FFF2-40B4-BE49-F238E27FC236}">
                <a16:creationId xmlns:a16="http://schemas.microsoft.com/office/drawing/2014/main" id="{F3BD583A-9290-6D45-86D9-47AC0328F3A0}"/>
              </a:ext>
            </a:extLst>
          </p:cNvPr>
          <p:cNvSpPr/>
          <p:nvPr/>
        </p:nvSpPr>
        <p:spPr>
          <a:xfrm rot="10800000">
            <a:off x="7726545" y="2060635"/>
            <a:ext cx="994781" cy="331302"/>
          </a:xfrm>
          <a:prstGeom prst="bentUp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50" name="Flecha: hacia abajo 17">
            <a:extLst>
              <a:ext uri="{FF2B5EF4-FFF2-40B4-BE49-F238E27FC236}">
                <a16:creationId xmlns:a16="http://schemas.microsoft.com/office/drawing/2014/main" id="{F5E33073-2370-2740-B73F-705189579894}"/>
              </a:ext>
            </a:extLst>
          </p:cNvPr>
          <p:cNvSpPr/>
          <p:nvPr/>
        </p:nvSpPr>
        <p:spPr>
          <a:xfrm>
            <a:off x="9570592" y="3330363"/>
            <a:ext cx="152400" cy="307776"/>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51" name="CuadroTexto 50">
            <a:extLst>
              <a:ext uri="{FF2B5EF4-FFF2-40B4-BE49-F238E27FC236}">
                <a16:creationId xmlns:a16="http://schemas.microsoft.com/office/drawing/2014/main" id="{39023958-7AA1-5245-A2E3-7CBED29EA9D2}"/>
              </a:ext>
            </a:extLst>
          </p:cNvPr>
          <p:cNvSpPr txBox="1"/>
          <p:nvPr/>
        </p:nvSpPr>
        <p:spPr>
          <a:xfrm>
            <a:off x="730598" y="1960710"/>
            <a:ext cx="1457740" cy="338554"/>
          </a:xfrm>
          <a:prstGeom prst="rect">
            <a:avLst/>
          </a:prstGeom>
          <a:noFill/>
        </p:spPr>
        <p:txBody>
          <a:bodyPr wrap="square" rtlCol="0">
            <a:spAutoFit/>
          </a:bodyPr>
          <a:lstStyle/>
          <a:p>
            <a:pPr algn="ctr"/>
            <a:r>
              <a:rPr lang="es-ES" sz="1600" dirty="0">
                <a:ln w="0"/>
                <a:solidFill>
                  <a:schemeClr val="accent1"/>
                </a:solidFill>
                <a:effectLst/>
                <a:latin typeface="Pluto" panose="020B0503020203060204" pitchFamily="34" charset="77"/>
              </a:rPr>
              <a:t>INGRESA</a:t>
            </a:r>
            <a:endParaRPr lang="es-CO" sz="1600" dirty="0">
              <a:solidFill>
                <a:schemeClr val="accent1"/>
              </a:solidFill>
              <a:effectLst/>
              <a:latin typeface="Pluto" panose="020B0503020203060204" pitchFamily="34" charset="77"/>
            </a:endParaRPr>
          </a:p>
        </p:txBody>
      </p:sp>
      <p:sp>
        <p:nvSpPr>
          <p:cNvPr id="52" name="Flecha: hacia abajo 19">
            <a:extLst>
              <a:ext uri="{FF2B5EF4-FFF2-40B4-BE49-F238E27FC236}">
                <a16:creationId xmlns:a16="http://schemas.microsoft.com/office/drawing/2014/main" id="{5130EC17-39CB-474E-9CF5-27CA1CAB7704}"/>
              </a:ext>
            </a:extLst>
          </p:cNvPr>
          <p:cNvSpPr/>
          <p:nvPr/>
        </p:nvSpPr>
        <p:spPr>
          <a:xfrm>
            <a:off x="1383268" y="2254083"/>
            <a:ext cx="152400" cy="558614"/>
          </a:xfrm>
          <a:prstGeom prst="downArrow">
            <a:avLst>
              <a:gd name="adj1" fmla="val 50000"/>
              <a:gd name="adj2" fmla="val 0"/>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dirty="0">
              <a:effectLst/>
              <a:latin typeface="Pluto" panose="020B0503020203060204" pitchFamily="34" charset="77"/>
            </a:endParaRPr>
          </a:p>
        </p:txBody>
      </p:sp>
      <p:sp>
        <p:nvSpPr>
          <p:cNvPr id="53" name="Flecha: doblada hacia arriba 20">
            <a:extLst>
              <a:ext uri="{FF2B5EF4-FFF2-40B4-BE49-F238E27FC236}">
                <a16:creationId xmlns:a16="http://schemas.microsoft.com/office/drawing/2014/main" id="{9A1E9CF5-51A7-F549-AC8D-DA5F2890C1EF}"/>
              </a:ext>
            </a:extLst>
          </p:cNvPr>
          <p:cNvSpPr/>
          <p:nvPr/>
        </p:nvSpPr>
        <p:spPr>
          <a:xfrm rot="16200000" flipV="1">
            <a:off x="-749540" y="4754932"/>
            <a:ext cx="4227442" cy="342971"/>
          </a:xfrm>
          <a:prstGeom prst="bentUpArrow">
            <a:avLst>
              <a:gd name="adj1" fmla="val 25000"/>
              <a:gd name="adj2" fmla="val 0"/>
              <a:gd name="adj3" fmla="val 12564"/>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54" name="Rectángulo: esquinas redondeadas 21">
            <a:extLst>
              <a:ext uri="{FF2B5EF4-FFF2-40B4-BE49-F238E27FC236}">
                <a16:creationId xmlns:a16="http://schemas.microsoft.com/office/drawing/2014/main" id="{0C0064B4-3F20-D541-9676-186617E8D98A}"/>
              </a:ext>
            </a:extLst>
          </p:cNvPr>
          <p:cNvSpPr/>
          <p:nvPr/>
        </p:nvSpPr>
        <p:spPr>
          <a:xfrm>
            <a:off x="1222181" y="3203922"/>
            <a:ext cx="1457740" cy="400110"/>
          </a:xfrm>
          <a:prstGeom prst="roundRect">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b="1" dirty="0">
                <a:ln w="0"/>
                <a:solidFill>
                  <a:schemeClr val="bg1"/>
                </a:solidFill>
                <a:effectLst/>
                <a:latin typeface="Pluto" panose="020B0503020203060204" pitchFamily="34" charset="77"/>
              </a:rPr>
              <a:t>CRUE</a:t>
            </a:r>
            <a:endParaRPr lang="es-CO" b="1" dirty="0">
              <a:ln w="0"/>
              <a:solidFill>
                <a:schemeClr val="bg1"/>
              </a:solidFill>
              <a:effectLst/>
              <a:latin typeface="Pluto" panose="020B0503020203060204" pitchFamily="34" charset="77"/>
            </a:endParaRPr>
          </a:p>
        </p:txBody>
      </p:sp>
      <p:sp>
        <p:nvSpPr>
          <p:cNvPr id="55" name="Rectángulo: esquinas redondeadas 22">
            <a:extLst>
              <a:ext uri="{FF2B5EF4-FFF2-40B4-BE49-F238E27FC236}">
                <a16:creationId xmlns:a16="http://schemas.microsoft.com/office/drawing/2014/main" id="{8CEAAAFD-4D95-0D4F-BF1E-7673F822C1A9}"/>
              </a:ext>
            </a:extLst>
          </p:cNvPr>
          <p:cNvSpPr/>
          <p:nvPr/>
        </p:nvSpPr>
        <p:spPr>
          <a:xfrm>
            <a:off x="1222181" y="4962626"/>
            <a:ext cx="1457740" cy="400110"/>
          </a:xfrm>
          <a:prstGeom prst="roundRect">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b="1" dirty="0">
                <a:ln w="0"/>
                <a:solidFill>
                  <a:schemeClr val="bg1"/>
                </a:solidFill>
                <a:effectLst/>
                <a:latin typeface="Pluto" panose="020B0503020203060204" pitchFamily="34" charset="77"/>
              </a:rPr>
              <a:t>SAR</a:t>
            </a:r>
            <a:endParaRPr lang="es-CO" b="1" dirty="0">
              <a:ln w="0"/>
              <a:solidFill>
                <a:schemeClr val="bg1"/>
              </a:solidFill>
              <a:effectLst/>
              <a:latin typeface="Pluto" panose="020B0503020203060204" pitchFamily="34" charset="77"/>
            </a:endParaRPr>
          </a:p>
        </p:txBody>
      </p:sp>
      <p:sp>
        <p:nvSpPr>
          <p:cNvPr id="56" name="Rectángulo: esquinas redondeadas 23">
            <a:extLst>
              <a:ext uri="{FF2B5EF4-FFF2-40B4-BE49-F238E27FC236}">
                <a16:creationId xmlns:a16="http://schemas.microsoft.com/office/drawing/2014/main" id="{EFA06E31-9C31-F248-80D3-A34ED38DA422}"/>
              </a:ext>
            </a:extLst>
          </p:cNvPr>
          <p:cNvSpPr/>
          <p:nvPr/>
        </p:nvSpPr>
        <p:spPr>
          <a:xfrm>
            <a:off x="1222181" y="6640029"/>
            <a:ext cx="1457740" cy="400110"/>
          </a:xfrm>
          <a:prstGeom prst="roundRect">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b="1" dirty="0">
                <a:ln w="0"/>
                <a:solidFill>
                  <a:schemeClr val="bg1"/>
                </a:solidFill>
                <a:effectLst/>
                <a:latin typeface="Pluto" panose="020B0503020203060204" pitchFamily="34" charset="77"/>
              </a:rPr>
              <a:t>EAPB</a:t>
            </a:r>
            <a:endParaRPr lang="es-CO" b="1" dirty="0">
              <a:solidFill>
                <a:schemeClr val="bg1"/>
              </a:solidFill>
              <a:effectLst/>
              <a:latin typeface="Pluto" panose="020B0503020203060204" pitchFamily="34" charset="77"/>
            </a:endParaRPr>
          </a:p>
        </p:txBody>
      </p:sp>
      <p:sp>
        <p:nvSpPr>
          <p:cNvPr id="60" name="Rectángulo redondeado 59">
            <a:extLst>
              <a:ext uri="{FF2B5EF4-FFF2-40B4-BE49-F238E27FC236}">
                <a16:creationId xmlns:a16="http://schemas.microsoft.com/office/drawing/2014/main" id="{9C784CE7-B2B7-7846-9E77-1D71ADCD9E7C}"/>
              </a:ext>
            </a:extLst>
          </p:cNvPr>
          <p:cNvSpPr/>
          <p:nvPr/>
        </p:nvSpPr>
        <p:spPr>
          <a:xfrm>
            <a:off x="2815769" y="2550918"/>
            <a:ext cx="3876895" cy="1677824"/>
          </a:xfrm>
          <a:prstGeom prst="roundRect">
            <a:avLst>
              <a:gd name="adj" fmla="val 540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2" name="Pentágono 61">
            <a:extLst>
              <a:ext uri="{FF2B5EF4-FFF2-40B4-BE49-F238E27FC236}">
                <a16:creationId xmlns:a16="http://schemas.microsoft.com/office/drawing/2014/main" id="{B5ACC479-3386-FA49-85BF-40DE2BF54F63}"/>
              </a:ext>
            </a:extLst>
          </p:cNvPr>
          <p:cNvSpPr/>
          <p:nvPr/>
        </p:nvSpPr>
        <p:spPr>
          <a:xfrm rot="10800000">
            <a:off x="2698067" y="3258654"/>
            <a:ext cx="529648" cy="262349"/>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1" name="CuadroTexto 60">
            <a:extLst>
              <a:ext uri="{FF2B5EF4-FFF2-40B4-BE49-F238E27FC236}">
                <a16:creationId xmlns:a16="http://schemas.microsoft.com/office/drawing/2014/main" id="{BA73D299-F193-8E44-8FFF-EF0471C449C2}"/>
              </a:ext>
            </a:extLst>
          </p:cNvPr>
          <p:cNvSpPr txBox="1"/>
          <p:nvPr/>
        </p:nvSpPr>
        <p:spPr>
          <a:xfrm>
            <a:off x="3052277" y="2789665"/>
            <a:ext cx="3517359" cy="1200329"/>
          </a:xfrm>
          <a:prstGeom prst="rect">
            <a:avLst/>
          </a:prstGeom>
          <a:noFill/>
        </p:spPr>
        <p:txBody>
          <a:bodyPr wrap="square" rtlCol="0">
            <a:spAutoFit/>
          </a:bodyPr>
          <a:lstStyle/>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Define red prestadora</a:t>
            </a:r>
          </a:p>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Despacha ambulancia </a:t>
            </a:r>
          </a:p>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Traslada al paciente</a:t>
            </a:r>
          </a:p>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IPS inicia proceso de EV</a:t>
            </a:r>
            <a:endParaRPr lang="es-CO" sz="1800" dirty="0">
              <a:solidFill>
                <a:schemeClr val="bg1"/>
              </a:solidFill>
            </a:endParaRPr>
          </a:p>
        </p:txBody>
      </p:sp>
      <p:sp>
        <p:nvSpPr>
          <p:cNvPr id="65" name="Rectángulo redondeado 64">
            <a:extLst>
              <a:ext uri="{FF2B5EF4-FFF2-40B4-BE49-F238E27FC236}">
                <a16:creationId xmlns:a16="http://schemas.microsoft.com/office/drawing/2014/main" id="{9445C2B1-B610-854D-972F-412D292C0971}"/>
              </a:ext>
            </a:extLst>
          </p:cNvPr>
          <p:cNvSpPr/>
          <p:nvPr/>
        </p:nvSpPr>
        <p:spPr>
          <a:xfrm>
            <a:off x="2815769" y="4562517"/>
            <a:ext cx="3876895" cy="1200330"/>
          </a:xfrm>
          <a:prstGeom prst="roundRect">
            <a:avLst>
              <a:gd name="adj" fmla="val 540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6" name="Pentágono 65">
            <a:extLst>
              <a:ext uri="{FF2B5EF4-FFF2-40B4-BE49-F238E27FC236}">
                <a16:creationId xmlns:a16="http://schemas.microsoft.com/office/drawing/2014/main" id="{D2B6CD8C-DDCE-4A48-AA65-4A8742FE0074}"/>
              </a:ext>
            </a:extLst>
          </p:cNvPr>
          <p:cNvSpPr/>
          <p:nvPr/>
        </p:nvSpPr>
        <p:spPr>
          <a:xfrm rot="10800000">
            <a:off x="2698067" y="5031507"/>
            <a:ext cx="529648" cy="262349"/>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7" name="CuadroTexto 66">
            <a:extLst>
              <a:ext uri="{FF2B5EF4-FFF2-40B4-BE49-F238E27FC236}">
                <a16:creationId xmlns:a16="http://schemas.microsoft.com/office/drawing/2014/main" id="{C754EA83-7F36-A049-B0AE-11EA06B3F72C}"/>
              </a:ext>
            </a:extLst>
          </p:cNvPr>
          <p:cNvSpPr txBox="1"/>
          <p:nvPr/>
        </p:nvSpPr>
        <p:spPr>
          <a:xfrm>
            <a:off x="3052278" y="4588538"/>
            <a:ext cx="3185974" cy="1200329"/>
          </a:xfrm>
          <a:prstGeom prst="rect">
            <a:avLst/>
          </a:prstGeom>
          <a:noFill/>
        </p:spPr>
        <p:txBody>
          <a:bodyPr wrap="square" rtlCol="0">
            <a:spAutoFit/>
          </a:bodyPr>
          <a:lstStyle/>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Verifica estado del paciente </a:t>
            </a:r>
          </a:p>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Articula con CRUE</a:t>
            </a:r>
          </a:p>
          <a:p>
            <a:pPr marL="285750" indent="-285750">
              <a:buFont typeface="Arial" panose="020B0604020202020204" pitchFamily="34" charset="0"/>
              <a:buChar char="•"/>
            </a:pPr>
            <a:r>
              <a:rPr lang="es-ES" sz="1800" dirty="0">
                <a:ln w="0"/>
                <a:solidFill>
                  <a:schemeClr val="bg1"/>
                </a:solidFill>
                <a:latin typeface="Pluto" panose="020B0503020203060204" pitchFamily="34" charset="77"/>
              </a:rPr>
              <a:t>Notifica a la EAPB</a:t>
            </a:r>
            <a:endParaRPr lang="es-CO" sz="1800" dirty="0">
              <a:solidFill>
                <a:schemeClr val="bg1"/>
              </a:solidFill>
            </a:endParaRPr>
          </a:p>
        </p:txBody>
      </p:sp>
      <p:sp>
        <p:nvSpPr>
          <p:cNvPr id="68" name="Rectángulo redondeado 67">
            <a:extLst>
              <a:ext uri="{FF2B5EF4-FFF2-40B4-BE49-F238E27FC236}">
                <a16:creationId xmlns:a16="http://schemas.microsoft.com/office/drawing/2014/main" id="{519AA544-E8B8-BF4B-8D74-A05110D03494}"/>
              </a:ext>
            </a:extLst>
          </p:cNvPr>
          <p:cNvSpPr/>
          <p:nvPr/>
        </p:nvSpPr>
        <p:spPr>
          <a:xfrm>
            <a:off x="2815769" y="6231836"/>
            <a:ext cx="3876895" cy="1134819"/>
          </a:xfrm>
          <a:prstGeom prst="roundRect">
            <a:avLst>
              <a:gd name="adj" fmla="val 540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9" name="Pentágono 68">
            <a:extLst>
              <a:ext uri="{FF2B5EF4-FFF2-40B4-BE49-F238E27FC236}">
                <a16:creationId xmlns:a16="http://schemas.microsoft.com/office/drawing/2014/main" id="{DA007F7B-A8CC-4440-BF90-2C95CA2F9A10}"/>
              </a:ext>
            </a:extLst>
          </p:cNvPr>
          <p:cNvSpPr/>
          <p:nvPr/>
        </p:nvSpPr>
        <p:spPr>
          <a:xfrm rot="10800000">
            <a:off x="2698067" y="6673184"/>
            <a:ext cx="529648" cy="262349"/>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0" name="CuadroTexto 69">
            <a:extLst>
              <a:ext uri="{FF2B5EF4-FFF2-40B4-BE49-F238E27FC236}">
                <a16:creationId xmlns:a16="http://schemas.microsoft.com/office/drawing/2014/main" id="{34479313-076A-6E4A-A84A-F59F424D88FB}"/>
              </a:ext>
            </a:extLst>
          </p:cNvPr>
          <p:cNvSpPr txBox="1"/>
          <p:nvPr/>
        </p:nvSpPr>
        <p:spPr>
          <a:xfrm>
            <a:off x="3052278" y="6482735"/>
            <a:ext cx="3568216" cy="646331"/>
          </a:xfrm>
          <a:prstGeom prst="rect">
            <a:avLst/>
          </a:prstGeom>
          <a:noFill/>
        </p:spPr>
        <p:txBody>
          <a:bodyPr wrap="square" rtlCol="0">
            <a:spAutoFit/>
          </a:bodyPr>
          <a:lstStyle/>
          <a:p>
            <a:pPr marL="285750" indent="-285750">
              <a:buFont typeface="Arial" panose="020B0604020202020204" pitchFamily="34" charset="0"/>
              <a:buChar char="•"/>
            </a:pPr>
            <a:r>
              <a:rPr lang="es-CO" sz="1800" dirty="0">
                <a:ln w="0"/>
                <a:solidFill>
                  <a:schemeClr val="bg1"/>
                </a:solidFill>
                <a:latin typeface="Pluto" panose="020B0503020203060204" pitchFamily="34" charset="77"/>
              </a:rPr>
              <a:t>Activa red de prestación de servicios propios</a:t>
            </a:r>
            <a:endParaRPr lang="es-CO" sz="1800" dirty="0">
              <a:solidFill>
                <a:schemeClr val="bg1"/>
              </a:solidFill>
            </a:endParaRPr>
          </a:p>
        </p:txBody>
      </p:sp>
      <p:sp>
        <p:nvSpPr>
          <p:cNvPr id="71" name="Flecha: doblada hacia arriba 16">
            <a:extLst>
              <a:ext uri="{FF2B5EF4-FFF2-40B4-BE49-F238E27FC236}">
                <a16:creationId xmlns:a16="http://schemas.microsoft.com/office/drawing/2014/main" id="{AD7CFBA4-CB6E-0E43-BEEB-B3037F56ABC6}"/>
              </a:ext>
            </a:extLst>
          </p:cNvPr>
          <p:cNvSpPr/>
          <p:nvPr/>
        </p:nvSpPr>
        <p:spPr>
          <a:xfrm rot="10800000" flipH="1">
            <a:off x="8544339" y="2060635"/>
            <a:ext cx="3563376" cy="331302"/>
          </a:xfrm>
          <a:prstGeom prst="bentUp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
        <p:nvSpPr>
          <p:cNvPr id="73" name="Redondear rectángulo de esquina del mismo lado 72">
            <a:extLst>
              <a:ext uri="{FF2B5EF4-FFF2-40B4-BE49-F238E27FC236}">
                <a16:creationId xmlns:a16="http://schemas.microsoft.com/office/drawing/2014/main" id="{48B23C23-E907-BE46-823E-6715645E9B3D}"/>
              </a:ext>
            </a:extLst>
          </p:cNvPr>
          <p:cNvSpPr/>
          <p:nvPr/>
        </p:nvSpPr>
        <p:spPr>
          <a:xfrm>
            <a:off x="9144186" y="2515789"/>
            <a:ext cx="1771824" cy="1944675"/>
          </a:xfrm>
          <a:prstGeom prst="round2SameRect">
            <a:avLst>
              <a:gd name="adj1" fmla="val 0"/>
              <a:gd name="adj2" fmla="val 7177"/>
            </a:avLst>
          </a:prstGeom>
          <a:solidFill>
            <a:srgbClr val="0070C0"/>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CO" sz="1800" dirty="0">
                <a:ln w="0"/>
                <a:solidFill>
                  <a:schemeClr val="bg1"/>
                </a:solidFill>
                <a:effectLst/>
                <a:latin typeface="Pluto" panose="020B0503020203060204" pitchFamily="34" charset="77"/>
              </a:rPr>
              <a:t>Estabiliza y establece ubicación del paciente en unidad</a:t>
            </a:r>
          </a:p>
        </p:txBody>
      </p:sp>
      <p:sp>
        <p:nvSpPr>
          <p:cNvPr id="74" name="Redondear rectángulo de esquina del mismo lado 73">
            <a:extLst>
              <a:ext uri="{FF2B5EF4-FFF2-40B4-BE49-F238E27FC236}">
                <a16:creationId xmlns:a16="http://schemas.microsoft.com/office/drawing/2014/main" id="{8FCB71B7-4402-054E-9669-56B4031892E1}"/>
              </a:ext>
            </a:extLst>
          </p:cNvPr>
          <p:cNvSpPr/>
          <p:nvPr/>
        </p:nvSpPr>
        <p:spPr>
          <a:xfrm>
            <a:off x="11036260" y="2515789"/>
            <a:ext cx="1618109" cy="1944675"/>
          </a:xfrm>
          <a:prstGeom prst="round2SameRect">
            <a:avLst>
              <a:gd name="adj1" fmla="val 0"/>
              <a:gd name="adj2" fmla="val 7177"/>
            </a:avLst>
          </a:prstGeom>
          <a:solidFill>
            <a:srgbClr val="0070C0"/>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CO" sz="1800" dirty="0">
                <a:ln w="0"/>
                <a:solidFill>
                  <a:schemeClr val="bg1"/>
                </a:solidFill>
                <a:effectLst/>
                <a:latin typeface="Pluto" panose="020B0503020203060204" pitchFamily="34" charset="77"/>
              </a:rPr>
              <a:t>Notifica caso acorde a condición clínica</a:t>
            </a:r>
          </a:p>
        </p:txBody>
      </p:sp>
      <p:sp>
        <p:nvSpPr>
          <p:cNvPr id="75" name="Flecha: hacia abajo 8">
            <a:extLst>
              <a:ext uri="{FF2B5EF4-FFF2-40B4-BE49-F238E27FC236}">
                <a16:creationId xmlns:a16="http://schemas.microsoft.com/office/drawing/2014/main" id="{35B060E9-CB04-EE4F-BEF8-EE671CEB40DE}"/>
              </a:ext>
            </a:extLst>
          </p:cNvPr>
          <p:cNvSpPr/>
          <p:nvPr/>
        </p:nvSpPr>
        <p:spPr>
          <a:xfrm rot="10800000">
            <a:off x="9989209" y="1833637"/>
            <a:ext cx="152400" cy="307776"/>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effectLst/>
              <a:latin typeface="Pluto" panose="020B0503020203060204" pitchFamily="34" charset="77"/>
            </a:endParaRPr>
          </a:p>
        </p:txBody>
      </p:sp>
    </p:spTree>
    <p:extLst>
      <p:ext uri="{BB962C8B-B14F-4D97-AF65-F5344CB8AC3E}">
        <p14:creationId xmlns:p14="http://schemas.microsoft.com/office/powerpoint/2010/main" val="2649307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Imagen 58">
            <a:extLst>
              <a:ext uri="{FF2B5EF4-FFF2-40B4-BE49-F238E27FC236}">
                <a16:creationId xmlns:a16="http://schemas.microsoft.com/office/drawing/2014/main" id="{D28106F6-5BD0-AE4A-90AE-CB524E7A4A2E}"/>
              </a:ext>
            </a:extLst>
          </p:cNvPr>
          <p:cNvPicPr>
            <a:picLocks noChangeAspect="1"/>
          </p:cNvPicPr>
          <p:nvPr/>
        </p:nvPicPr>
        <p:blipFill>
          <a:blip r:embed="rId2">
            <a:alphaModFix amt="13000"/>
          </a:blip>
          <a:stretch>
            <a:fillRect/>
          </a:stretch>
        </p:blipFill>
        <p:spPr>
          <a:xfrm>
            <a:off x="0" y="0"/>
            <a:ext cx="12801600" cy="7772400"/>
          </a:xfrm>
          <a:prstGeom prst="rect">
            <a:avLst/>
          </a:prstGeom>
        </p:spPr>
      </p:pic>
      <p:sp>
        <p:nvSpPr>
          <p:cNvPr id="64" name="Pentágono 63">
            <a:extLst>
              <a:ext uri="{FF2B5EF4-FFF2-40B4-BE49-F238E27FC236}">
                <a16:creationId xmlns:a16="http://schemas.microsoft.com/office/drawing/2014/main" id="{FE78AD76-F3AB-AB4F-B477-82D901D595A3}"/>
              </a:ext>
            </a:extLst>
          </p:cNvPr>
          <p:cNvSpPr/>
          <p:nvPr/>
        </p:nvSpPr>
        <p:spPr>
          <a:xfrm rot="5400000">
            <a:off x="10232608" y="6266812"/>
            <a:ext cx="641646" cy="785742"/>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2" name="Pentágono 71">
            <a:extLst>
              <a:ext uri="{FF2B5EF4-FFF2-40B4-BE49-F238E27FC236}">
                <a16:creationId xmlns:a16="http://schemas.microsoft.com/office/drawing/2014/main" id="{2734A822-E13E-8E43-965D-9604CD55D70C}"/>
              </a:ext>
            </a:extLst>
          </p:cNvPr>
          <p:cNvSpPr/>
          <p:nvPr/>
        </p:nvSpPr>
        <p:spPr>
          <a:xfrm rot="5400000">
            <a:off x="1888971" y="6266812"/>
            <a:ext cx="641646" cy="785742"/>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 name="Pentágono 1">
            <a:extLst>
              <a:ext uri="{FF2B5EF4-FFF2-40B4-BE49-F238E27FC236}">
                <a16:creationId xmlns:a16="http://schemas.microsoft.com/office/drawing/2014/main" id="{6ED6C147-E54D-3648-BBF7-5398AC392196}"/>
              </a:ext>
            </a:extLst>
          </p:cNvPr>
          <p:cNvSpPr/>
          <p:nvPr/>
        </p:nvSpPr>
        <p:spPr>
          <a:xfrm rot="5400000">
            <a:off x="5987212" y="6266812"/>
            <a:ext cx="641646" cy="785742"/>
          </a:xfrm>
          <a:prstGeom prst="homePlat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1" name="CuadroTexto 30">
            <a:extLst>
              <a:ext uri="{FF2B5EF4-FFF2-40B4-BE49-F238E27FC236}">
                <a16:creationId xmlns:a16="http://schemas.microsoft.com/office/drawing/2014/main" id="{35FEEF71-B5A1-2040-8157-7D71AB7102B6}"/>
              </a:ext>
            </a:extLst>
          </p:cNvPr>
          <p:cNvSpPr txBox="1"/>
          <p:nvPr/>
        </p:nvSpPr>
        <p:spPr>
          <a:xfrm>
            <a:off x="3717235" y="408959"/>
            <a:ext cx="5367130" cy="461665"/>
          </a:xfrm>
          <a:prstGeom prst="rect">
            <a:avLst/>
          </a:prstGeom>
          <a:noFill/>
        </p:spPr>
        <p:txBody>
          <a:bodyPr wrap="square" rtlCol="0">
            <a:spAutoFit/>
          </a:bodyPr>
          <a:lstStyle/>
          <a:p>
            <a:pPr algn="ctr"/>
            <a:r>
              <a:rPr lang="es-ES" sz="2400" b="1" dirty="0">
                <a:ln w="0"/>
                <a:solidFill>
                  <a:srgbClr val="0070C0"/>
                </a:solidFill>
                <a:effectLst/>
                <a:latin typeface="Pluto" panose="020B0503020203060204" pitchFamily="34" charset="77"/>
              </a:rPr>
              <a:t>ATENCIÓN</a:t>
            </a:r>
            <a:r>
              <a:rPr lang="es-ES" sz="2400" dirty="0">
                <a:ln w="0"/>
                <a:solidFill>
                  <a:srgbClr val="0070C0"/>
                </a:solidFill>
                <a:effectLst/>
                <a:latin typeface="Pluto" panose="020B0503020203060204" pitchFamily="34" charset="77"/>
              </a:rPr>
              <a:t> PRE-HOSPITALARIA</a:t>
            </a:r>
            <a:endParaRPr lang="es-CO" sz="2400" dirty="0">
              <a:ln w="0"/>
              <a:solidFill>
                <a:srgbClr val="0070C0"/>
              </a:solidFill>
              <a:effectLst/>
              <a:latin typeface="Pluto" panose="020B0503020203060204" pitchFamily="34" charset="77"/>
            </a:endParaRPr>
          </a:p>
        </p:txBody>
      </p:sp>
      <p:sp>
        <p:nvSpPr>
          <p:cNvPr id="32" name="Flecha: hacia abajo 4">
            <a:extLst>
              <a:ext uri="{FF2B5EF4-FFF2-40B4-BE49-F238E27FC236}">
                <a16:creationId xmlns:a16="http://schemas.microsoft.com/office/drawing/2014/main" id="{E4A3FCA1-3FDE-3446-BE48-34AAACF82C1B}"/>
              </a:ext>
            </a:extLst>
          </p:cNvPr>
          <p:cNvSpPr/>
          <p:nvPr/>
        </p:nvSpPr>
        <p:spPr>
          <a:xfrm>
            <a:off x="6308035" y="804398"/>
            <a:ext cx="185530" cy="27829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3" name="Rectángulo: esquinas redondeadas 5">
            <a:extLst>
              <a:ext uri="{FF2B5EF4-FFF2-40B4-BE49-F238E27FC236}">
                <a16:creationId xmlns:a16="http://schemas.microsoft.com/office/drawing/2014/main" id="{8EA5E506-931C-0848-A93D-E3780B543404}"/>
              </a:ext>
            </a:extLst>
          </p:cNvPr>
          <p:cNvSpPr/>
          <p:nvPr/>
        </p:nvSpPr>
        <p:spPr>
          <a:xfrm>
            <a:off x="2940271" y="1132667"/>
            <a:ext cx="6921059" cy="796810"/>
          </a:xfrm>
          <a:prstGeom prst="roundRect">
            <a:avLst/>
          </a:prstGeom>
          <a:solidFill>
            <a:srgbClr val="0070C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600" dirty="0">
                <a:ln w="0"/>
                <a:solidFill>
                  <a:schemeClr val="bg1"/>
                </a:solidFill>
                <a:latin typeface="Pluto" panose="020B0503020203060204" pitchFamily="34" charset="77"/>
              </a:rPr>
              <a:t>SERVICIO DE ATENCIÓN DOMICILIARIA </a:t>
            </a:r>
          </a:p>
          <a:p>
            <a:pPr algn="ctr"/>
            <a:r>
              <a:rPr lang="es-ES" sz="1600" dirty="0">
                <a:ln w="0"/>
                <a:solidFill>
                  <a:schemeClr val="bg1"/>
                </a:solidFill>
                <a:latin typeface="Pluto" panose="020B0503020203060204" pitchFamily="34" charset="77"/>
              </a:rPr>
              <a:t>(AME – AMI – CUIDADO SEGURO EN CASA -  ENTRE OTROS)</a:t>
            </a:r>
            <a:endParaRPr lang="es-CO" sz="1600" dirty="0">
              <a:ln w="0"/>
              <a:solidFill>
                <a:schemeClr val="bg1"/>
              </a:solidFill>
              <a:latin typeface="Pluto" panose="020B0503020203060204" pitchFamily="34" charset="77"/>
            </a:endParaRPr>
          </a:p>
        </p:txBody>
      </p:sp>
      <p:sp>
        <p:nvSpPr>
          <p:cNvPr id="34" name="Flecha: hacia abajo 6">
            <a:extLst>
              <a:ext uri="{FF2B5EF4-FFF2-40B4-BE49-F238E27FC236}">
                <a16:creationId xmlns:a16="http://schemas.microsoft.com/office/drawing/2014/main" id="{92DF0F60-0D63-6347-856D-3BE4895E988E}"/>
              </a:ext>
            </a:extLst>
          </p:cNvPr>
          <p:cNvSpPr/>
          <p:nvPr/>
        </p:nvSpPr>
        <p:spPr>
          <a:xfrm>
            <a:off x="6308035" y="1977819"/>
            <a:ext cx="185530" cy="27829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5" name="CuadroTexto 34">
            <a:extLst>
              <a:ext uri="{FF2B5EF4-FFF2-40B4-BE49-F238E27FC236}">
                <a16:creationId xmlns:a16="http://schemas.microsoft.com/office/drawing/2014/main" id="{7B974284-7628-C44A-A162-5B0CEA374C77}"/>
              </a:ext>
            </a:extLst>
          </p:cNvPr>
          <p:cNvSpPr txBox="1"/>
          <p:nvPr/>
        </p:nvSpPr>
        <p:spPr>
          <a:xfrm>
            <a:off x="1489997" y="2242572"/>
            <a:ext cx="9821607" cy="584775"/>
          </a:xfrm>
          <a:prstGeom prst="rect">
            <a:avLst/>
          </a:prstGeom>
          <a:noFill/>
        </p:spPr>
        <p:txBody>
          <a:bodyPr wrap="square" rtlCol="0">
            <a:spAutoFit/>
          </a:bodyPr>
          <a:lstStyle/>
          <a:p>
            <a:pPr algn="ctr"/>
            <a:r>
              <a:rPr lang="es-ES" sz="1600" dirty="0">
                <a:ln w="0"/>
                <a:solidFill>
                  <a:schemeClr val="accent1"/>
                </a:solidFill>
                <a:effectLst/>
                <a:latin typeface="Pluto" panose="020B0503020203060204" pitchFamily="34" charset="77"/>
              </a:rPr>
              <a:t>TIENE CRITERIOS SEGÚN LO ESTABLECIDO EN DEFINICIONES OPERATIVAS PARA SARAS-2 COVID19 CONSIGNADAS EN LINEAMIENTO TÉCNICO, DEFINICIONES DE 348,346 Y 345</a:t>
            </a:r>
            <a:endParaRPr lang="es-CO" sz="1600" dirty="0">
              <a:ln w="0"/>
              <a:solidFill>
                <a:schemeClr val="accent1"/>
              </a:solidFill>
              <a:effectLst/>
              <a:latin typeface="Pluto" panose="020B0503020203060204" pitchFamily="34" charset="77"/>
            </a:endParaRPr>
          </a:p>
        </p:txBody>
      </p:sp>
      <p:sp>
        <p:nvSpPr>
          <p:cNvPr id="36" name="Elipse 35">
            <a:extLst>
              <a:ext uri="{FF2B5EF4-FFF2-40B4-BE49-F238E27FC236}">
                <a16:creationId xmlns:a16="http://schemas.microsoft.com/office/drawing/2014/main" id="{0AE9C9A5-02A6-9346-A429-DF10175035C2}"/>
              </a:ext>
            </a:extLst>
          </p:cNvPr>
          <p:cNvSpPr/>
          <p:nvPr/>
        </p:nvSpPr>
        <p:spPr>
          <a:xfrm>
            <a:off x="1793620" y="2845592"/>
            <a:ext cx="894522" cy="79681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ln w="0"/>
                <a:solidFill>
                  <a:schemeClr val="bg1"/>
                </a:solidFill>
              </a:rPr>
              <a:t>348</a:t>
            </a:r>
            <a:endParaRPr lang="es-CO" b="1" dirty="0">
              <a:solidFill>
                <a:schemeClr val="bg1"/>
              </a:solidFill>
            </a:endParaRPr>
          </a:p>
        </p:txBody>
      </p:sp>
      <p:sp>
        <p:nvSpPr>
          <p:cNvPr id="37" name="Elipse 36">
            <a:extLst>
              <a:ext uri="{FF2B5EF4-FFF2-40B4-BE49-F238E27FC236}">
                <a16:creationId xmlns:a16="http://schemas.microsoft.com/office/drawing/2014/main" id="{447994C6-02DB-234E-A30B-05803CBA6B6A}"/>
              </a:ext>
            </a:extLst>
          </p:cNvPr>
          <p:cNvSpPr/>
          <p:nvPr/>
        </p:nvSpPr>
        <p:spPr>
          <a:xfrm>
            <a:off x="5953539" y="2796232"/>
            <a:ext cx="894522" cy="796810"/>
          </a:xfrm>
          <a:prstGeom prst="ellipse">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b="1" dirty="0">
                <a:ln w="0"/>
                <a:solidFill>
                  <a:schemeClr val="bg1"/>
                </a:solidFill>
              </a:rPr>
              <a:t>345</a:t>
            </a:r>
            <a:endParaRPr lang="es-CO" b="1" dirty="0">
              <a:solidFill>
                <a:schemeClr val="bg1"/>
              </a:solidFill>
            </a:endParaRPr>
          </a:p>
        </p:txBody>
      </p:sp>
      <p:sp>
        <p:nvSpPr>
          <p:cNvPr id="38" name="Elipse 37">
            <a:extLst>
              <a:ext uri="{FF2B5EF4-FFF2-40B4-BE49-F238E27FC236}">
                <a16:creationId xmlns:a16="http://schemas.microsoft.com/office/drawing/2014/main" id="{AF3B1737-D9A1-064C-B453-A4F3C16637C9}"/>
              </a:ext>
            </a:extLst>
          </p:cNvPr>
          <p:cNvSpPr/>
          <p:nvPr/>
        </p:nvSpPr>
        <p:spPr>
          <a:xfrm>
            <a:off x="10051780" y="2845592"/>
            <a:ext cx="894522" cy="79681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ln w="0"/>
                <a:solidFill>
                  <a:schemeClr val="bg1"/>
                </a:solidFill>
              </a:rPr>
              <a:t>346</a:t>
            </a:r>
            <a:endParaRPr lang="es-CO" b="1" dirty="0">
              <a:solidFill>
                <a:schemeClr val="bg1"/>
              </a:solidFill>
            </a:endParaRPr>
          </a:p>
        </p:txBody>
      </p:sp>
      <p:sp>
        <p:nvSpPr>
          <p:cNvPr id="45" name="Rectángulo: esquinas redondeadas 17">
            <a:extLst>
              <a:ext uri="{FF2B5EF4-FFF2-40B4-BE49-F238E27FC236}">
                <a16:creationId xmlns:a16="http://schemas.microsoft.com/office/drawing/2014/main" id="{33BF9504-B8F9-CE43-827A-C65BBD4139C2}"/>
              </a:ext>
            </a:extLst>
          </p:cNvPr>
          <p:cNvSpPr/>
          <p:nvPr/>
        </p:nvSpPr>
        <p:spPr>
          <a:xfrm>
            <a:off x="385132" y="3749857"/>
            <a:ext cx="3711499" cy="3024115"/>
          </a:xfrm>
          <a:prstGeom prst="roundRect">
            <a:avLst>
              <a:gd name="adj" fmla="val 7208"/>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400" b="1" dirty="0">
                <a:ln w="0"/>
                <a:solidFill>
                  <a:schemeClr val="bg1"/>
                </a:solidFill>
                <a:effectLst/>
              </a:rPr>
              <a:t>CON ATENCIÓN EN DOMICILIO:</a:t>
            </a:r>
          </a:p>
          <a:p>
            <a:pPr algn="ctr"/>
            <a:endParaRPr lang="es-ES" sz="1400" b="1" dirty="0">
              <a:ln w="0"/>
              <a:solidFill>
                <a:schemeClr val="bg1"/>
              </a:solidFill>
              <a:effectLst/>
            </a:endParaRPr>
          </a:p>
          <a:p>
            <a:pPr marL="285750" indent="-285750">
              <a:buFont typeface="Arial" panose="020B0604020202020204" pitchFamily="34" charset="0"/>
              <a:buChar char="•"/>
            </a:pPr>
            <a:r>
              <a:rPr lang="es-ES" sz="1200" dirty="0">
                <a:ln w="0"/>
                <a:solidFill>
                  <a:schemeClr val="bg1"/>
                </a:solidFill>
                <a:effectLst/>
              </a:rPr>
              <a:t>DESPLACE A IPS DE ATENCIÓN EN RED (SEGÚN ESTADO)</a:t>
            </a:r>
          </a:p>
          <a:p>
            <a:pPr marL="285750" indent="-285750" algn="just">
              <a:buFont typeface="Arial" panose="020B0604020202020204" pitchFamily="34" charset="0"/>
              <a:buChar char="•"/>
            </a:pPr>
            <a:r>
              <a:rPr lang="es-ES" sz="1200" dirty="0">
                <a:ln w="0"/>
                <a:solidFill>
                  <a:schemeClr val="bg1"/>
                </a:solidFill>
                <a:effectLst/>
              </a:rPr>
              <a:t>DESPLACE A IPS DE ATENCIÓN CERCANA (SEGÚN ESTADO)</a:t>
            </a:r>
          </a:p>
          <a:p>
            <a:pPr marL="285750" indent="-285750" algn="just">
              <a:buFont typeface="Arial" panose="020B0604020202020204" pitchFamily="34" charset="0"/>
              <a:buChar char="•"/>
            </a:pPr>
            <a:r>
              <a:rPr lang="es-ES" sz="1200" dirty="0">
                <a:ln w="0"/>
                <a:solidFill>
                  <a:schemeClr val="bg1"/>
                </a:solidFill>
                <a:effectLst/>
              </a:rPr>
              <a:t>TELECONSULTA: ACTIVE REMISIÓN DE CASO CON RED PRESTADA, ACTIVE RED DE PRESTADOR DOMICILIARIO, INICIE PROCESO REMISIÓN TELECONSULTA, VALORE AL PACIENTE EN CUMPLIMIENTO DE CUADRO CLÍNICA, NOTIFIQUE IPS DOMICILIARIA PARA TOMA DE MUESTRA, INDIQUE A PACIENTE DE PROCESO</a:t>
            </a:r>
            <a:r>
              <a:rPr lang="es-ES" sz="1200" dirty="0">
                <a:solidFill>
                  <a:schemeClr val="bg1"/>
                </a:solidFill>
                <a:effectLst/>
              </a:rPr>
              <a:t>.</a:t>
            </a:r>
            <a:endParaRPr lang="es-CO" sz="1200" dirty="0">
              <a:solidFill>
                <a:schemeClr val="bg1"/>
              </a:solidFill>
              <a:effectLst/>
            </a:endParaRPr>
          </a:p>
        </p:txBody>
      </p:sp>
      <p:sp>
        <p:nvSpPr>
          <p:cNvPr id="46" name="Rectángulo: esquinas redondeadas 19">
            <a:extLst>
              <a:ext uri="{FF2B5EF4-FFF2-40B4-BE49-F238E27FC236}">
                <a16:creationId xmlns:a16="http://schemas.microsoft.com/office/drawing/2014/main" id="{315C2010-4E9C-E241-A452-9E6BC2B1B776}"/>
              </a:ext>
            </a:extLst>
          </p:cNvPr>
          <p:cNvSpPr/>
          <p:nvPr/>
        </p:nvSpPr>
        <p:spPr>
          <a:xfrm>
            <a:off x="4545051" y="3686555"/>
            <a:ext cx="3711499" cy="3081802"/>
          </a:xfrm>
          <a:prstGeom prst="roundRect">
            <a:avLst>
              <a:gd name="adj" fmla="val 8192"/>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a:ln w="0"/>
                <a:solidFill>
                  <a:schemeClr val="bg1"/>
                </a:solidFill>
                <a:effectLst/>
              </a:rPr>
              <a:t>CON ATENCIÓN EN DOMICILIO:</a:t>
            </a:r>
          </a:p>
          <a:p>
            <a:pPr algn="ctr"/>
            <a:endParaRPr lang="es-ES" sz="1400" b="1" dirty="0">
              <a:ln w="0"/>
              <a:solidFill>
                <a:schemeClr val="bg1"/>
              </a:solidFill>
              <a:effectLst/>
            </a:endParaRPr>
          </a:p>
          <a:p>
            <a:pPr marL="285750" indent="-285750">
              <a:buFont typeface="Arial" panose="020B0604020202020204" pitchFamily="34" charset="0"/>
              <a:buChar char="•"/>
            </a:pPr>
            <a:r>
              <a:rPr lang="es-ES" sz="1200" dirty="0">
                <a:ln w="0"/>
                <a:solidFill>
                  <a:schemeClr val="bg1"/>
                </a:solidFill>
                <a:effectLst/>
              </a:rPr>
              <a:t>VALORE PROBABLE HOSPITALIZACIÓN EN CASA SEGÚN CRITERIO CLÍNICO</a:t>
            </a:r>
          </a:p>
          <a:p>
            <a:pPr marL="285750" indent="-285750">
              <a:buFont typeface="Arial" panose="020B0604020202020204" pitchFamily="34" charset="0"/>
              <a:buChar char="•"/>
            </a:pPr>
            <a:r>
              <a:rPr lang="es-ES" sz="1200" dirty="0">
                <a:ln w="0"/>
                <a:solidFill>
                  <a:schemeClr val="bg1"/>
                </a:solidFill>
                <a:effectLst/>
              </a:rPr>
              <a:t>DESPLACE PACIENTE A UNIDAD DE ATENCIÓN DE MAYOR COMPLEJIDAD </a:t>
            </a:r>
          </a:p>
          <a:p>
            <a:pPr marL="285750" indent="-285750">
              <a:buFont typeface="Arial" panose="020B0604020202020204" pitchFamily="34" charset="0"/>
              <a:buChar char="•"/>
            </a:pPr>
            <a:r>
              <a:rPr lang="es-ES" sz="1200" dirty="0">
                <a:ln w="0"/>
                <a:solidFill>
                  <a:schemeClr val="bg1"/>
                </a:solidFill>
                <a:effectLst/>
              </a:rPr>
              <a:t>DILIGENCIA FICHA DE NOTIFICACIÓN 345</a:t>
            </a:r>
          </a:p>
          <a:p>
            <a:pPr marL="285750" indent="-285750">
              <a:buFont typeface="Arial" panose="020B0604020202020204" pitchFamily="34" charset="0"/>
              <a:buChar char="•"/>
            </a:pPr>
            <a:r>
              <a:rPr lang="es-ES" sz="1200" dirty="0">
                <a:ln w="0"/>
                <a:solidFill>
                  <a:schemeClr val="bg1"/>
                </a:solidFill>
                <a:effectLst/>
              </a:rPr>
              <a:t>TELECONSULTA: ACTIVE REMISIÓN DE CASO CON RED PRESTADA, ACTIVE RED DE PRESTADOR DOMICILIARIO, INICIE PROCESO REMISIÓN TELECONSULTA, VALORE AL PACIENTE EN CUMPLIMIENTO DE CUADRO CLÍNICA, NOTIFIQUE IPS DOMICILIARIA PARA TOMA DE MUESTRA, INDIQUE A PACIENTE DE PROCESO.</a:t>
            </a:r>
            <a:endParaRPr lang="es-CO" sz="1200" dirty="0">
              <a:ln w="0"/>
              <a:solidFill>
                <a:schemeClr val="bg1"/>
              </a:solidFill>
              <a:effectLst/>
            </a:endParaRPr>
          </a:p>
          <a:p>
            <a:pPr marL="285750" indent="-285750">
              <a:buFont typeface="Arial" panose="020B0604020202020204" pitchFamily="34" charset="0"/>
              <a:buChar char="•"/>
            </a:pPr>
            <a:endParaRPr lang="es-CO" sz="1400" dirty="0">
              <a:solidFill>
                <a:schemeClr val="bg1"/>
              </a:solidFill>
              <a:effectLst/>
            </a:endParaRPr>
          </a:p>
        </p:txBody>
      </p:sp>
      <p:sp>
        <p:nvSpPr>
          <p:cNvPr id="47" name="Rectángulo: esquinas redondeadas 20">
            <a:extLst>
              <a:ext uri="{FF2B5EF4-FFF2-40B4-BE49-F238E27FC236}">
                <a16:creationId xmlns:a16="http://schemas.microsoft.com/office/drawing/2014/main" id="{C5AF4633-5005-AB4E-AA04-E8CF14C4AA4D}"/>
              </a:ext>
            </a:extLst>
          </p:cNvPr>
          <p:cNvSpPr/>
          <p:nvPr/>
        </p:nvSpPr>
        <p:spPr>
          <a:xfrm>
            <a:off x="8643292" y="3710459"/>
            <a:ext cx="3711499" cy="3060019"/>
          </a:xfrm>
          <a:prstGeom prst="roundRect">
            <a:avLst>
              <a:gd name="adj" fmla="val 6913"/>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400" b="1" dirty="0">
                <a:ln w="0"/>
                <a:solidFill>
                  <a:schemeClr val="bg1"/>
                </a:solidFill>
                <a:effectLst/>
              </a:rPr>
              <a:t>CON ATENCIÓN EN DOMICILIO:</a:t>
            </a:r>
          </a:p>
          <a:p>
            <a:pPr algn="ctr"/>
            <a:endParaRPr lang="es-ES" sz="1400" b="1" dirty="0">
              <a:ln w="0"/>
              <a:solidFill>
                <a:schemeClr val="bg1"/>
              </a:solidFill>
              <a:effectLst/>
            </a:endParaRPr>
          </a:p>
          <a:p>
            <a:pPr marL="285750" indent="-285750">
              <a:buFont typeface="Arial" panose="020B0604020202020204" pitchFamily="34" charset="0"/>
              <a:buChar char="•"/>
            </a:pPr>
            <a:r>
              <a:rPr lang="es-CO" sz="1200" dirty="0">
                <a:ln w="0"/>
                <a:solidFill>
                  <a:schemeClr val="bg1"/>
                </a:solidFill>
                <a:effectLst/>
              </a:rPr>
              <a:t>VALORE AL PACIENTE</a:t>
            </a:r>
          </a:p>
          <a:p>
            <a:pPr marL="285750" indent="-285750">
              <a:buFont typeface="Arial" panose="020B0604020202020204" pitchFamily="34" charset="0"/>
              <a:buChar char="•"/>
            </a:pPr>
            <a:r>
              <a:rPr lang="es-CO" sz="1200" dirty="0">
                <a:ln w="0"/>
                <a:solidFill>
                  <a:schemeClr val="bg1"/>
                </a:solidFill>
                <a:effectLst/>
              </a:rPr>
              <a:t>NOTIFIQUE A SAR DISTRITAL</a:t>
            </a:r>
          </a:p>
          <a:p>
            <a:pPr marL="285750" indent="-285750">
              <a:buFont typeface="Arial" panose="020B0604020202020204" pitchFamily="34" charset="0"/>
              <a:buChar char="•"/>
            </a:pPr>
            <a:r>
              <a:rPr lang="es-CO" sz="1200" dirty="0">
                <a:ln w="0"/>
                <a:solidFill>
                  <a:schemeClr val="bg1"/>
                </a:solidFill>
                <a:effectLst/>
              </a:rPr>
              <a:t>REALICE TAMIZAJE SARS2-COVID19</a:t>
            </a:r>
          </a:p>
          <a:p>
            <a:pPr marL="285750" indent="-285750">
              <a:buFont typeface="Arial" panose="020B0604020202020204" pitchFamily="34" charset="0"/>
              <a:buChar char="•"/>
            </a:pPr>
            <a:r>
              <a:rPr lang="es-CO" sz="1200" dirty="0">
                <a:ln w="0"/>
                <a:solidFill>
                  <a:schemeClr val="bg1"/>
                </a:solidFill>
                <a:effectLst/>
              </a:rPr>
              <a:t>DILIGENCIA FICHA 346</a:t>
            </a:r>
          </a:p>
          <a:p>
            <a:pPr marL="285750" indent="-285750">
              <a:buFont typeface="Arial" panose="020B0604020202020204" pitchFamily="34" charset="0"/>
              <a:buChar char="•"/>
            </a:pPr>
            <a:r>
              <a:rPr lang="es-CO" sz="1200" dirty="0">
                <a:ln w="0"/>
                <a:solidFill>
                  <a:schemeClr val="bg1"/>
                </a:solidFill>
                <a:effectLst/>
              </a:rPr>
              <a:t>CARGUE AL SISTMEMA SIVIGILA</a:t>
            </a:r>
          </a:p>
          <a:p>
            <a:pPr marL="285750" indent="-285750">
              <a:buFont typeface="Arial" panose="020B0604020202020204" pitchFamily="34" charset="0"/>
              <a:buChar char="•"/>
            </a:pPr>
            <a:r>
              <a:rPr lang="es-CO" sz="1200" dirty="0">
                <a:ln w="0"/>
                <a:solidFill>
                  <a:schemeClr val="bg1"/>
                </a:solidFill>
                <a:effectLst/>
              </a:rPr>
              <a:t>NOTIFIQUE AL USUARIO EL RESTULTADO</a:t>
            </a:r>
          </a:p>
          <a:p>
            <a:pPr marL="285750" indent="-285750">
              <a:buFont typeface="Arial" panose="020B0604020202020204" pitchFamily="34" charset="0"/>
              <a:buChar char="•"/>
            </a:pPr>
            <a:r>
              <a:rPr lang="es-ES" sz="1200" dirty="0">
                <a:ln w="0"/>
                <a:solidFill>
                  <a:schemeClr val="bg1"/>
                </a:solidFill>
                <a:effectLst/>
              </a:rPr>
              <a:t>TELECONSULTA: ACTIVE RESMISIÓN DE CASO CON RED PRESTADA, ACTIVE RED DE PRESTADOR DOMICILIARIO, INICIE PROCESO REMISIÓN TELECONSULTA, VALORE AL PACIENTE EN CUMPLIMIENTO DE CUADRO CLÍNICA, NOTIFIQUE IPS DOMICILIARIA PARA TOMA DE MUESTRA, INDIQUE A PACIENTE DE PROCESO.</a:t>
            </a:r>
            <a:endParaRPr lang="es-CO" sz="1400" dirty="0">
              <a:ln w="0"/>
              <a:solidFill>
                <a:schemeClr val="bg1"/>
              </a:solidFill>
              <a:effectLst/>
            </a:endParaRPr>
          </a:p>
        </p:txBody>
      </p:sp>
      <p:sp>
        <p:nvSpPr>
          <p:cNvPr id="63" name="Rectángulo: esquinas redondeadas 5">
            <a:extLst>
              <a:ext uri="{FF2B5EF4-FFF2-40B4-BE49-F238E27FC236}">
                <a16:creationId xmlns:a16="http://schemas.microsoft.com/office/drawing/2014/main" id="{532F00B8-485A-604B-955C-7FD4D307D1EF}"/>
              </a:ext>
            </a:extLst>
          </p:cNvPr>
          <p:cNvSpPr/>
          <p:nvPr/>
        </p:nvSpPr>
        <p:spPr>
          <a:xfrm>
            <a:off x="504825" y="7022469"/>
            <a:ext cx="11849966" cy="604319"/>
          </a:xfrm>
          <a:prstGeom prst="roundRect">
            <a:avLst/>
          </a:prstGeom>
          <a:solidFill>
            <a:srgbClr val="0070C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1200" b="1" dirty="0">
                <a:ln w="0"/>
                <a:solidFill>
                  <a:schemeClr val="bg1"/>
                </a:solidFill>
                <a:latin typeface="Pluto" panose="020B0503020203060204" pitchFamily="34" charset="77"/>
              </a:rPr>
              <a:t>TELECONSULTA: </a:t>
            </a:r>
            <a:r>
              <a:rPr lang="es-CO" sz="1200" dirty="0">
                <a:ln w="0"/>
                <a:solidFill>
                  <a:schemeClr val="bg1"/>
                </a:solidFill>
                <a:latin typeface="Pluto" panose="020B0503020203060204" pitchFamily="34" charset="77"/>
              </a:rPr>
              <a:t>active resmisión de caso con red prestada, active red de prestador domiciliario, inicie proceso remisión, valore al paciente en cumplimiento de cuadro clinico, notifique ips domiciliaria para toma de muestra, indique proceso a paciente.</a:t>
            </a:r>
          </a:p>
        </p:txBody>
      </p:sp>
    </p:spTree>
    <p:extLst>
      <p:ext uri="{BB962C8B-B14F-4D97-AF65-F5344CB8AC3E}">
        <p14:creationId xmlns:p14="http://schemas.microsoft.com/office/powerpoint/2010/main" val="3099728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Imagen 58">
            <a:extLst>
              <a:ext uri="{FF2B5EF4-FFF2-40B4-BE49-F238E27FC236}">
                <a16:creationId xmlns:a16="http://schemas.microsoft.com/office/drawing/2014/main" id="{D28106F6-5BD0-AE4A-90AE-CB524E7A4A2E}"/>
              </a:ext>
            </a:extLst>
          </p:cNvPr>
          <p:cNvPicPr>
            <a:picLocks noChangeAspect="1"/>
          </p:cNvPicPr>
          <p:nvPr/>
        </p:nvPicPr>
        <p:blipFill>
          <a:blip r:embed="rId2">
            <a:alphaModFix amt="13000"/>
          </a:blip>
          <a:stretch>
            <a:fillRect/>
          </a:stretch>
        </p:blipFill>
        <p:spPr>
          <a:xfrm>
            <a:off x="0" y="0"/>
            <a:ext cx="12801600" cy="7772400"/>
          </a:xfrm>
          <a:prstGeom prst="rect">
            <a:avLst/>
          </a:prstGeom>
          <a:ln>
            <a:noFill/>
          </a:ln>
        </p:spPr>
      </p:pic>
      <p:sp>
        <p:nvSpPr>
          <p:cNvPr id="18" name="CuadroTexto 17">
            <a:extLst>
              <a:ext uri="{FF2B5EF4-FFF2-40B4-BE49-F238E27FC236}">
                <a16:creationId xmlns:a16="http://schemas.microsoft.com/office/drawing/2014/main" id="{FB90DA4E-D8EE-CD46-9789-FF40E4249E97}"/>
              </a:ext>
            </a:extLst>
          </p:cNvPr>
          <p:cNvSpPr txBox="1"/>
          <p:nvPr/>
        </p:nvSpPr>
        <p:spPr>
          <a:xfrm>
            <a:off x="1470328" y="868175"/>
            <a:ext cx="2650434" cy="1354217"/>
          </a:xfrm>
          <a:prstGeom prst="rect">
            <a:avLst/>
          </a:prstGeom>
          <a:noFill/>
          <a:ln>
            <a:noFill/>
          </a:ln>
        </p:spPr>
        <p:txBody>
          <a:bodyPr wrap="square" rtlCol="0">
            <a:spAutoFit/>
          </a:bodyPr>
          <a:lstStyle/>
          <a:p>
            <a:pPr algn="ctr"/>
            <a:r>
              <a:rPr lang="es-ES" sz="5400" b="1" dirty="0">
                <a:ln w="0"/>
                <a:solidFill>
                  <a:srgbClr val="0070C0"/>
                </a:solidFill>
                <a:effectLst/>
                <a:latin typeface="Pluto" panose="020B0503020203060204" pitchFamily="34" charset="77"/>
              </a:rPr>
              <a:t>UPGD</a:t>
            </a:r>
          </a:p>
          <a:p>
            <a:pPr algn="ctr"/>
            <a:r>
              <a:rPr lang="es-ES" sz="2800" dirty="0">
                <a:ln w="0"/>
                <a:solidFill>
                  <a:srgbClr val="0070C0"/>
                </a:solidFill>
                <a:effectLst/>
                <a:latin typeface="Pluto" panose="020B0503020203060204" pitchFamily="34" charset="77"/>
              </a:rPr>
              <a:t>IPS - ESE</a:t>
            </a:r>
            <a:endParaRPr lang="es-CO" sz="2800" dirty="0">
              <a:solidFill>
                <a:srgbClr val="0070C0"/>
              </a:solidFill>
              <a:effectLst/>
              <a:latin typeface="Pluto" panose="020B0503020203060204" pitchFamily="34" charset="77"/>
            </a:endParaRPr>
          </a:p>
        </p:txBody>
      </p:sp>
      <p:sp>
        <p:nvSpPr>
          <p:cNvPr id="19" name="Flecha: hacia abajo 4">
            <a:extLst>
              <a:ext uri="{FF2B5EF4-FFF2-40B4-BE49-F238E27FC236}">
                <a16:creationId xmlns:a16="http://schemas.microsoft.com/office/drawing/2014/main" id="{EE6A1B95-6537-584C-83A0-48BADDD0DE7B}"/>
              </a:ext>
            </a:extLst>
          </p:cNvPr>
          <p:cNvSpPr/>
          <p:nvPr/>
        </p:nvSpPr>
        <p:spPr>
          <a:xfrm>
            <a:off x="2702780" y="2134110"/>
            <a:ext cx="171163" cy="27115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2"/>
              </a:solidFill>
              <a:effectLst/>
            </a:endParaRPr>
          </a:p>
        </p:txBody>
      </p:sp>
      <p:sp>
        <p:nvSpPr>
          <p:cNvPr id="20" name="CuadroTexto 19">
            <a:extLst>
              <a:ext uri="{FF2B5EF4-FFF2-40B4-BE49-F238E27FC236}">
                <a16:creationId xmlns:a16="http://schemas.microsoft.com/office/drawing/2014/main" id="{5EE16DEC-9D59-3247-8D49-D97923EBA945}"/>
              </a:ext>
            </a:extLst>
          </p:cNvPr>
          <p:cNvSpPr txBox="1"/>
          <p:nvPr/>
        </p:nvSpPr>
        <p:spPr>
          <a:xfrm>
            <a:off x="1285726" y="2399226"/>
            <a:ext cx="3048000" cy="690702"/>
          </a:xfrm>
          <a:prstGeom prst="rect">
            <a:avLst/>
          </a:prstGeom>
          <a:noFill/>
          <a:ln>
            <a:noFill/>
          </a:ln>
        </p:spPr>
        <p:txBody>
          <a:bodyPr wrap="square" rtlCol="0">
            <a:spAutoFit/>
          </a:bodyPr>
          <a:lstStyle/>
          <a:p>
            <a:pPr algn="ctr"/>
            <a:r>
              <a:rPr lang="es-ES" dirty="0">
                <a:ln w="0"/>
                <a:solidFill>
                  <a:schemeClr val="accent1"/>
                </a:solidFill>
                <a:effectLst/>
                <a:latin typeface="Pluto" panose="020B0503020203060204" pitchFamily="34" charset="77"/>
              </a:rPr>
              <a:t>DEFINE SI CUMPLE (345 – 348)</a:t>
            </a:r>
            <a:r>
              <a:rPr lang="es-ES" dirty="0">
                <a:effectLst/>
                <a:latin typeface="Pluto" panose="020B0503020203060204" pitchFamily="34" charset="77"/>
              </a:rPr>
              <a:t> </a:t>
            </a:r>
            <a:endParaRPr lang="es-CO" dirty="0">
              <a:effectLst/>
              <a:latin typeface="Pluto" panose="020B0503020203060204" pitchFamily="34" charset="77"/>
            </a:endParaRPr>
          </a:p>
        </p:txBody>
      </p:sp>
      <p:sp>
        <p:nvSpPr>
          <p:cNvPr id="21" name="Flecha: a la izquierda, derecha y arriba 7">
            <a:extLst>
              <a:ext uri="{FF2B5EF4-FFF2-40B4-BE49-F238E27FC236}">
                <a16:creationId xmlns:a16="http://schemas.microsoft.com/office/drawing/2014/main" id="{7BEA8C3D-0FF8-2448-ABA7-1847FAB18164}"/>
              </a:ext>
            </a:extLst>
          </p:cNvPr>
          <p:cNvSpPr/>
          <p:nvPr/>
        </p:nvSpPr>
        <p:spPr>
          <a:xfrm>
            <a:off x="1549840" y="3063901"/>
            <a:ext cx="2491409" cy="242429"/>
          </a:xfrm>
          <a:prstGeom prst="leftRightUp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2"/>
              </a:solidFill>
              <a:effectLst/>
            </a:endParaRPr>
          </a:p>
        </p:txBody>
      </p:sp>
      <p:sp>
        <p:nvSpPr>
          <p:cNvPr id="22" name="CuadroTexto 21">
            <a:extLst>
              <a:ext uri="{FF2B5EF4-FFF2-40B4-BE49-F238E27FC236}">
                <a16:creationId xmlns:a16="http://schemas.microsoft.com/office/drawing/2014/main" id="{5C0E5451-8279-624E-82D8-0FE2F1AD1D0F}"/>
              </a:ext>
            </a:extLst>
          </p:cNvPr>
          <p:cNvSpPr txBox="1"/>
          <p:nvPr/>
        </p:nvSpPr>
        <p:spPr>
          <a:xfrm>
            <a:off x="794467" y="2998395"/>
            <a:ext cx="861391" cy="523220"/>
          </a:xfrm>
          <a:prstGeom prst="rect">
            <a:avLst/>
          </a:prstGeom>
          <a:noFill/>
          <a:ln>
            <a:noFill/>
          </a:ln>
        </p:spPr>
        <p:txBody>
          <a:bodyPr wrap="square" rtlCol="0">
            <a:spAutoFit/>
          </a:bodyPr>
          <a:lstStyle/>
          <a:p>
            <a:pPr algn="ctr"/>
            <a:r>
              <a:rPr lang="es-ES" sz="2800" b="1" dirty="0">
                <a:ln w="0"/>
                <a:solidFill>
                  <a:schemeClr val="accent1"/>
                </a:solidFill>
                <a:effectLst/>
                <a:latin typeface="Pluto" panose="020B0503020203060204" pitchFamily="34" charset="77"/>
              </a:rPr>
              <a:t>NO</a:t>
            </a:r>
          </a:p>
        </p:txBody>
      </p:sp>
      <p:sp>
        <p:nvSpPr>
          <p:cNvPr id="24" name="CuadroTexto 23">
            <a:extLst>
              <a:ext uri="{FF2B5EF4-FFF2-40B4-BE49-F238E27FC236}">
                <a16:creationId xmlns:a16="http://schemas.microsoft.com/office/drawing/2014/main" id="{EB9873A1-ED48-5C4D-B005-2D7BF27D2B1B}"/>
              </a:ext>
            </a:extLst>
          </p:cNvPr>
          <p:cNvSpPr txBox="1"/>
          <p:nvPr/>
        </p:nvSpPr>
        <p:spPr>
          <a:xfrm>
            <a:off x="636710" y="3693738"/>
            <a:ext cx="1033669" cy="523220"/>
          </a:xfrm>
          <a:prstGeom prst="rect">
            <a:avLst/>
          </a:prstGeom>
          <a:noFill/>
          <a:ln>
            <a:noFill/>
          </a:ln>
        </p:spPr>
        <p:txBody>
          <a:bodyPr wrap="square" rtlCol="0">
            <a:spAutoFit/>
          </a:bodyPr>
          <a:lstStyle/>
          <a:p>
            <a:pPr algn="ctr"/>
            <a:r>
              <a:rPr lang="es-ES" sz="2800" dirty="0">
                <a:ln w="0"/>
                <a:solidFill>
                  <a:schemeClr val="accent1"/>
                </a:solidFill>
                <a:effectLst/>
                <a:latin typeface="Pluto" panose="020B0503020203060204" pitchFamily="34" charset="77"/>
              </a:rPr>
              <a:t>FIN</a:t>
            </a:r>
            <a:endParaRPr lang="es-CO" sz="2800" dirty="0">
              <a:ln w="0"/>
              <a:solidFill>
                <a:schemeClr val="accent1"/>
              </a:solidFill>
              <a:effectLst/>
              <a:latin typeface="Pluto" panose="020B0503020203060204" pitchFamily="34" charset="77"/>
            </a:endParaRPr>
          </a:p>
        </p:txBody>
      </p:sp>
      <p:sp>
        <p:nvSpPr>
          <p:cNvPr id="25" name="CuadroTexto 24">
            <a:extLst>
              <a:ext uri="{FF2B5EF4-FFF2-40B4-BE49-F238E27FC236}">
                <a16:creationId xmlns:a16="http://schemas.microsoft.com/office/drawing/2014/main" id="{1D4EC8A6-F289-7841-A5C8-EE41294A040C}"/>
              </a:ext>
            </a:extLst>
          </p:cNvPr>
          <p:cNvSpPr txBox="1"/>
          <p:nvPr/>
        </p:nvSpPr>
        <p:spPr>
          <a:xfrm>
            <a:off x="3962739" y="2987568"/>
            <a:ext cx="561212" cy="523220"/>
          </a:xfrm>
          <a:prstGeom prst="rect">
            <a:avLst/>
          </a:prstGeom>
          <a:noFill/>
          <a:ln>
            <a:noFill/>
          </a:ln>
        </p:spPr>
        <p:txBody>
          <a:bodyPr wrap="square" rtlCol="0">
            <a:spAutoFit/>
          </a:bodyPr>
          <a:lstStyle/>
          <a:p>
            <a:pPr algn="ctr"/>
            <a:r>
              <a:rPr lang="es-ES" sz="2800" b="1" dirty="0">
                <a:ln w="0"/>
                <a:solidFill>
                  <a:schemeClr val="accent1"/>
                </a:solidFill>
                <a:effectLst/>
                <a:latin typeface="Pluto" panose="020B0503020203060204" pitchFamily="34" charset="77"/>
              </a:rPr>
              <a:t>SI</a:t>
            </a:r>
            <a:endParaRPr lang="es-CO" sz="2800" b="1" dirty="0">
              <a:solidFill>
                <a:schemeClr val="accent1"/>
              </a:solidFill>
              <a:effectLst/>
              <a:latin typeface="Pluto" panose="020B0503020203060204" pitchFamily="34" charset="77"/>
            </a:endParaRPr>
          </a:p>
        </p:txBody>
      </p:sp>
      <p:sp>
        <p:nvSpPr>
          <p:cNvPr id="26" name="Flecha: a la izquierda, derecha y arriba 12">
            <a:extLst>
              <a:ext uri="{FF2B5EF4-FFF2-40B4-BE49-F238E27FC236}">
                <a16:creationId xmlns:a16="http://schemas.microsoft.com/office/drawing/2014/main" id="{0B0B9682-876F-C548-98B3-7C3A61B1EE4E}"/>
              </a:ext>
            </a:extLst>
          </p:cNvPr>
          <p:cNvSpPr/>
          <p:nvPr/>
        </p:nvSpPr>
        <p:spPr>
          <a:xfrm>
            <a:off x="3842467" y="3470661"/>
            <a:ext cx="861391" cy="237675"/>
          </a:xfrm>
          <a:prstGeom prst="leftRightUp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2"/>
              </a:solidFill>
              <a:effectLst/>
            </a:endParaRPr>
          </a:p>
        </p:txBody>
      </p:sp>
      <p:sp>
        <p:nvSpPr>
          <p:cNvPr id="27" name="CuadroTexto 26">
            <a:extLst>
              <a:ext uri="{FF2B5EF4-FFF2-40B4-BE49-F238E27FC236}">
                <a16:creationId xmlns:a16="http://schemas.microsoft.com/office/drawing/2014/main" id="{25A3018C-57D4-1D4A-A5EC-176E8AE2CB41}"/>
              </a:ext>
            </a:extLst>
          </p:cNvPr>
          <p:cNvSpPr txBox="1"/>
          <p:nvPr/>
        </p:nvSpPr>
        <p:spPr>
          <a:xfrm>
            <a:off x="3200253" y="3453569"/>
            <a:ext cx="711268" cy="400110"/>
          </a:xfrm>
          <a:prstGeom prst="rect">
            <a:avLst/>
          </a:prstGeom>
          <a:noFill/>
          <a:ln>
            <a:noFill/>
          </a:ln>
        </p:spPr>
        <p:txBody>
          <a:bodyPr wrap="square" rtlCol="0">
            <a:spAutoFit/>
          </a:bodyPr>
          <a:lstStyle/>
          <a:p>
            <a:pPr algn="ctr"/>
            <a:r>
              <a:rPr lang="es-ES" sz="2000" dirty="0">
                <a:ln w="0"/>
                <a:solidFill>
                  <a:schemeClr val="accent1"/>
                </a:solidFill>
                <a:effectLst/>
                <a:latin typeface="Pluto" panose="020B0503020203060204" pitchFamily="34" charset="77"/>
              </a:rPr>
              <a:t>345</a:t>
            </a:r>
            <a:endParaRPr lang="es-CO" sz="2000" dirty="0">
              <a:ln w="0"/>
              <a:solidFill>
                <a:schemeClr val="accent1"/>
              </a:solidFill>
              <a:effectLst/>
              <a:latin typeface="Pluto" panose="020B0503020203060204" pitchFamily="34" charset="77"/>
            </a:endParaRPr>
          </a:p>
        </p:txBody>
      </p:sp>
      <p:sp>
        <p:nvSpPr>
          <p:cNvPr id="28" name="CuadroTexto 27">
            <a:extLst>
              <a:ext uri="{FF2B5EF4-FFF2-40B4-BE49-F238E27FC236}">
                <a16:creationId xmlns:a16="http://schemas.microsoft.com/office/drawing/2014/main" id="{C991DAAE-0083-4A41-9770-5FA06BE12616}"/>
              </a:ext>
            </a:extLst>
          </p:cNvPr>
          <p:cNvSpPr txBox="1"/>
          <p:nvPr/>
        </p:nvSpPr>
        <p:spPr>
          <a:xfrm>
            <a:off x="4548129" y="3447161"/>
            <a:ext cx="848139" cy="400110"/>
          </a:xfrm>
          <a:prstGeom prst="rect">
            <a:avLst/>
          </a:prstGeom>
          <a:noFill/>
          <a:ln>
            <a:noFill/>
          </a:ln>
        </p:spPr>
        <p:txBody>
          <a:bodyPr wrap="square" rtlCol="0">
            <a:spAutoFit/>
          </a:bodyPr>
          <a:lstStyle/>
          <a:p>
            <a:pPr algn="ctr"/>
            <a:r>
              <a:rPr lang="es-ES" sz="2000" dirty="0">
                <a:ln w="0"/>
                <a:solidFill>
                  <a:schemeClr val="accent1"/>
                </a:solidFill>
                <a:effectLst/>
                <a:latin typeface="Pluto" panose="020B0503020203060204" pitchFamily="34" charset="77"/>
              </a:rPr>
              <a:t>348</a:t>
            </a:r>
            <a:endParaRPr lang="es-CO" sz="2000" dirty="0">
              <a:solidFill>
                <a:schemeClr val="accent1"/>
              </a:solidFill>
              <a:effectLst/>
              <a:latin typeface="Pluto" panose="020B0503020203060204" pitchFamily="34" charset="77"/>
            </a:endParaRPr>
          </a:p>
        </p:txBody>
      </p:sp>
      <p:sp>
        <p:nvSpPr>
          <p:cNvPr id="29" name="Flecha: doblada hacia arriba 15">
            <a:extLst>
              <a:ext uri="{FF2B5EF4-FFF2-40B4-BE49-F238E27FC236}">
                <a16:creationId xmlns:a16="http://schemas.microsoft.com/office/drawing/2014/main" id="{33021818-A873-9C47-A678-1B3104288A9D}"/>
              </a:ext>
            </a:extLst>
          </p:cNvPr>
          <p:cNvSpPr/>
          <p:nvPr/>
        </p:nvSpPr>
        <p:spPr>
          <a:xfrm rot="5400000">
            <a:off x="3618110" y="3696305"/>
            <a:ext cx="299810" cy="488817"/>
          </a:xfrm>
          <a:prstGeom prst="bentUp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2"/>
              </a:solidFill>
              <a:effectLst/>
            </a:endParaRPr>
          </a:p>
        </p:txBody>
      </p:sp>
      <p:sp>
        <p:nvSpPr>
          <p:cNvPr id="30" name="Flecha: doblada hacia arriba 16">
            <a:extLst>
              <a:ext uri="{FF2B5EF4-FFF2-40B4-BE49-F238E27FC236}">
                <a16:creationId xmlns:a16="http://schemas.microsoft.com/office/drawing/2014/main" id="{F91AE8BC-7BAE-7641-8B64-1B97C8B32A1F}"/>
              </a:ext>
            </a:extLst>
          </p:cNvPr>
          <p:cNvSpPr/>
          <p:nvPr/>
        </p:nvSpPr>
        <p:spPr>
          <a:xfrm rot="5400000" flipV="1">
            <a:off x="4651771" y="3705116"/>
            <a:ext cx="299813" cy="488819"/>
          </a:xfrm>
          <a:prstGeom prst="bentUp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2"/>
              </a:solidFill>
              <a:effectLst/>
            </a:endParaRPr>
          </a:p>
        </p:txBody>
      </p:sp>
      <p:sp>
        <p:nvSpPr>
          <p:cNvPr id="39" name="Rectángulo: esquinas redondeadas 17">
            <a:extLst>
              <a:ext uri="{FF2B5EF4-FFF2-40B4-BE49-F238E27FC236}">
                <a16:creationId xmlns:a16="http://schemas.microsoft.com/office/drawing/2014/main" id="{1A5EE3E6-0E4F-2141-B845-39586C4C4B01}"/>
              </a:ext>
            </a:extLst>
          </p:cNvPr>
          <p:cNvSpPr/>
          <p:nvPr/>
        </p:nvSpPr>
        <p:spPr>
          <a:xfrm>
            <a:off x="3027394" y="4174251"/>
            <a:ext cx="2491535" cy="1362496"/>
          </a:xfrm>
          <a:prstGeom prst="roundRect">
            <a:avLst>
              <a:gd name="adj" fmla="val 5372"/>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marL="285750" indent="-285750">
              <a:buFont typeface="Arial" panose="020B0604020202020204" pitchFamily="34" charset="0"/>
              <a:buChar char="•"/>
            </a:pPr>
            <a:r>
              <a:rPr lang="es-ES" sz="1200" dirty="0">
                <a:ln w="0"/>
                <a:solidFill>
                  <a:schemeClr val="bg1"/>
                </a:solidFill>
                <a:effectLst/>
                <a:latin typeface="Pluto" panose="020B0503020203060204" pitchFamily="34" charset="77"/>
              </a:rPr>
              <a:t>ESTABILIZAR AL PACIENTE </a:t>
            </a:r>
          </a:p>
          <a:p>
            <a:pPr marL="285750" indent="-285750">
              <a:buFont typeface="Arial" panose="020B0604020202020204" pitchFamily="34" charset="0"/>
              <a:buChar char="•"/>
            </a:pPr>
            <a:r>
              <a:rPr lang="es-ES" sz="1200" dirty="0">
                <a:ln w="0"/>
                <a:solidFill>
                  <a:schemeClr val="bg1"/>
                </a:solidFill>
                <a:effectLst/>
                <a:latin typeface="Pluto" panose="020B0503020203060204" pitchFamily="34" charset="77"/>
              </a:rPr>
              <a:t>PLAN DE TRATAMIENTO </a:t>
            </a:r>
          </a:p>
          <a:p>
            <a:pPr marL="285750" indent="-285750">
              <a:buFont typeface="Arial" panose="020B0604020202020204" pitchFamily="34" charset="0"/>
              <a:buChar char="•"/>
            </a:pPr>
            <a:r>
              <a:rPr lang="es-ES" sz="1200" dirty="0">
                <a:ln w="0"/>
                <a:solidFill>
                  <a:schemeClr val="bg1"/>
                </a:solidFill>
                <a:effectLst/>
                <a:latin typeface="Pluto" panose="020B0503020203060204" pitchFamily="34" charset="77"/>
              </a:rPr>
              <a:t>REALICE TOMA DE MUESTRA</a:t>
            </a:r>
          </a:p>
          <a:p>
            <a:pPr marL="285750" indent="-285750">
              <a:buFont typeface="Arial" panose="020B0604020202020204" pitchFamily="34" charset="0"/>
              <a:buChar char="•"/>
            </a:pPr>
            <a:r>
              <a:rPr lang="es-ES" sz="1200" dirty="0">
                <a:ln w="0"/>
                <a:solidFill>
                  <a:schemeClr val="bg1"/>
                </a:solidFill>
                <a:effectLst/>
                <a:latin typeface="Pluto" panose="020B0503020203060204" pitchFamily="34" charset="77"/>
              </a:rPr>
              <a:t>SEGUIMIENTO DE CASO </a:t>
            </a:r>
          </a:p>
        </p:txBody>
      </p:sp>
      <p:sp>
        <p:nvSpPr>
          <p:cNvPr id="40" name="Rectángulo: esquinas redondeadas 23">
            <a:extLst>
              <a:ext uri="{FF2B5EF4-FFF2-40B4-BE49-F238E27FC236}">
                <a16:creationId xmlns:a16="http://schemas.microsoft.com/office/drawing/2014/main" id="{DF59CD26-D561-C243-A02F-8839177C90FB}"/>
              </a:ext>
            </a:extLst>
          </p:cNvPr>
          <p:cNvSpPr/>
          <p:nvPr/>
        </p:nvSpPr>
        <p:spPr>
          <a:xfrm>
            <a:off x="304800" y="6432988"/>
            <a:ext cx="6036924" cy="874643"/>
          </a:xfrm>
          <a:prstGeom prst="roundRect">
            <a:avLst>
              <a:gd name="adj" fmla="val 8625"/>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600" dirty="0">
                <a:ln w="0"/>
                <a:solidFill>
                  <a:schemeClr val="bg1"/>
                </a:solidFill>
                <a:effectLst/>
                <a:latin typeface="Pluto" panose="020B0503020203060204" pitchFamily="34" charset="77"/>
              </a:rPr>
              <a:t>Garantizar toma de muestra según inicio de síntomas 14 – 21 – 28 días hasta dar negativo (-)</a:t>
            </a:r>
            <a:endParaRPr lang="es-CO" sz="1600" dirty="0">
              <a:solidFill>
                <a:schemeClr val="bg1"/>
              </a:solidFill>
              <a:effectLst/>
              <a:latin typeface="Pluto" panose="020B0503020203060204" pitchFamily="34" charset="77"/>
            </a:endParaRPr>
          </a:p>
        </p:txBody>
      </p:sp>
      <p:sp>
        <p:nvSpPr>
          <p:cNvPr id="41" name="CuadroTexto 40">
            <a:extLst>
              <a:ext uri="{FF2B5EF4-FFF2-40B4-BE49-F238E27FC236}">
                <a16:creationId xmlns:a16="http://schemas.microsoft.com/office/drawing/2014/main" id="{79E29204-AEA8-1C46-9912-3989C4E70DC8}"/>
              </a:ext>
            </a:extLst>
          </p:cNvPr>
          <p:cNvSpPr txBox="1"/>
          <p:nvPr/>
        </p:nvSpPr>
        <p:spPr>
          <a:xfrm>
            <a:off x="8560907" y="647377"/>
            <a:ext cx="1577008" cy="461665"/>
          </a:xfrm>
          <a:prstGeom prst="rect">
            <a:avLst/>
          </a:prstGeom>
          <a:noFill/>
          <a:ln>
            <a:noFill/>
          </a:ln>
        </p:spPr>
        <p:txBody>
          <a:bodyPr wrap="square" rtlCol="0">
            <a:spAutoFit/>
          </a:bodyPr>
          <a:lstStyle/>
          <a:p>
            <a:pPr algn="ctr"/>
            <a:r>
              <a:rPr lang="es-ES" sz="2400" b="1" dirty="0">
                <a:ln w="0"/>
                <a:solidFill>
                  <a:srgbClr val="0070C0"/>
                </a:solidFill>
                <a:effectLst/>
                <a:latin typeface="Pluto" panose="020B0503020203060204" pitchFamily="34" charset="77"/>
              </a:rPr>
              <a:t>EGRESO</a:t>
            </a:r>
            <a:endParaRPr lang="es-CO" sz="2400" b="1" dirty="0">
              <a:ln w="0"/>
              <a:solidFill>
                <a:srgbClr val="0070C0"/>
              </a:solidFill>
              <a:effectLst/>
              <a:latin typeface="Pluto" panose="020B0503020203060204" pitchFamily="34" charset="77"/>
            </a:endParaRPr>
          </a:p>
        </p:txBody>
      </p:sp>
      <p:sp>
        <p:nvSpPr>
          <p:cNvPr id="42" name="Flecha: a la izquierda, derecha y arriba 25">
            <a:extLst>
              <a:ext uri="{FF2B5EF4-FFF2-40B4-BE49-F238E27FC236}">
                <a16:creationId xmlns:a16="http://schemas.microsoft.com/office/drawing/2014/main" id="{D02B4EED-5254-F042-AB52-061C0B475263}"/>
              </a:ext>
            </a:extLst>
          </p:cNvPr>
          <p:cNvSpPr/>
          <p:nvPr/>
        </p:nvSpPr>
        <p:spPr>
          <a:xfrm>
            <a:off x="8560906" y="1007527"/>
            <a:ext cx="1577009" cy="238539"/>
          </a:xfrm>
          <a:prstGeom prst="leftRightUp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effectLst/>
            </a:endParaRPr>
          </a:p>
        </p:txBody>
      </p:sp>
      <p:sp>
        <p:nvSpPr>
          <p:cNvPr id="43" name="CuadroTexto 42">
            <a:extLst>
              <a:ext uri="{FF2B5EF4-FFF2-40B4-BE49-F238E27FC236}">
                <a16:creationId xmlns:a16="http://schemas.microsoft.com/office/drawing/2014/main" id="{45F46418-43AD-2740-841C-E2C985619DBB}"/>
              </a:ext>
            </a:extLst>
          </p:cNvPr>
          <p:cNvSpPr txBox="1"/>
          <p:nvPr/>
        </p:nvSpPr>
        <p:spPr>
          <a:xfrm>
            <a:off x="6096000" y="1007527"/>
            <a:ext cx="2544418" cy="338554"/>
          </a:xfrm>
          <a:prstGeom prst="rect">
            <a:avLst/>
          </a:prstGeom>
          <a:noFill/>
          <a:ln>
            <a:noFill/>
          </a:ln>
        </p:spPr>
        <p:txBody>
          <a:bodyPr wrap="square" rtlCol="0">
            <a:spAutoFit/>
          </a:bodyPr>
          <a:lstStyle/>
          <a:p>
            <a:pPr algn="ctr"/>
            <a:r>
              <a:rPr lang="es-ES" sz="1600" b="1" dirty="0">
                <a:ln w="0"/>
                <a:solidFill>
                  <a:schemeClr val="accent1"/>
                </a:solidFill>
                <a:effectLst/>
                <a:latin typeface="Pluto" panose="020B0503020203060204" pitchFamily="34" charset="77"/>
              </a:rPr>
              <a:t>ALTA HOSPITALARIA</a:t>
            </a:r>
            <a:endParaRPr lang="es-CO" sz="1600" b="1" dirty="0">
              <a:solidFill>
                <a:schemeClr val="accent1"/>
              </a:solidFill>
              <a:effectLst/>
              <a:latin typeface="Pluto" panose="020B0503020203060204" pitchFamily="34" charset="77"/>
            </a:endParaRPr>
          </a:p>
        </p:txBody>
      </p:sp>
      <p:sp>
        <p:nvSpPr>
          <p:cNvPr id="44" name="CuadroTexto 43">
            <a:extLst>
              <a:ext uri="{FF2B5EF4-FFF2-40B4-BE49-F238E27FC236}">
                <a16:creationId xmlns:a16="http://schemas.microsoft.com/office/drawing/2014/main" id="{17F9F20F-2658-6140-993B-4D90F1F3421F}"/>
              </a:ext>
            </a:extLst>
          </p:cNvPr>
          <p:cNvSpPr txBox="1"/>
          <p:nvPr/>
        </p:nvSpPr>
        <p:spPr>
          <a:xfrm>
            <a:off x="10137915" y="1007527"/>
            <a:ext cx="1563758" cy="338554"/>
          </a:xfrm>
          <a:prstGeom prst="rect">
            <a:avLst/>
          </a:prstGeom>
          <a:noFill/>
          <a:ln>
            <a:noFill/>
          </a:ln>
        </p:spPr>
        <p:txBody>
          <a:bodyPr wrap="square" rtlCol="0">
            <a:spAutoFit/>
          </a:bodyPr>
          <a:lstStyle/>
          <a:p>
            <a:pPr algn="ctr"/>
            <a:r>
              <a:rPr lang="es-ES" sz="1600" b="1" dirty="0">
                <a:ln w="0"/>
                <a:solidFill>
                  <a:schemeClr val="accent1"/>
                </a:solidFill>
                <a:effectLst/>
                <a:latin typeface="Pluto" panose="020B0503020203060204" pitchFamily="34" charset="77"/>
              </a:rPr>
              <a:t>DEFUNCIÓN</a:t>
            </a:r>
            <a:endParaRPr lang="es-CO" sz="1600" b="1" dirty="0">
              <a:ln w="0"/>
              <a:solidFill>
                <a:schemeClr val="accent1"/>
              </a:solidFill>
              <a:effectLst/>
              <a:latin typeface="Pluto" panose="020B0503020203060204" pitchFamily="34" charset="77"/>
            </a:endParaRPr>
          </a:p>
        </p:txBody>
      </p:sp>
      <p:sp>
        <p:nvSpPr>
          <p:cNvPr id="48" name="Rectángulo: esquinas redondeadas 30">
            <a:extLst>
              <a:ext uri="{FF2B5EF4-FFF2-40B4-BE49-F238E27FC236}">
                <a16:creationId xmlns:a16="http://schemas.microsoft.com/office/drawing/2014/main" id="{14449C82-46CD-4548-AD6F-4A1A915D30FD}"/>
              </a:ext>
            </a:extLst>
          </p:cNvPr>
          <p:cNvSpPr/>
          <p:nvPr/>
        </p:nvSpPr>
        <p:spPr>
          <a:xfrm>
            <a:off x="5801711" y="1406803"/>
            <a:ext cx="2838707" cy="2212315"/>
          </a:xfrm>
          <a:prstGeom prst="roundRect">
            <a:avLst>
              <a:gd name="adj" fmla="val 7891"/>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400" b="1" dirty="0">
                <a:ln w="0"/>
                <a:solidFill>
                  <a:schemeClr val="bg1"/>
                </a:solidFill>
                <a:effectLst/>
                <a:latin typeface="Pluto" panose="020B0503020203060204" pitchFamily="34" charset="77"/>
              </a:rPr>
              <a:t>NOTIFICACIÓN DE ESTADO:</a:t>
            </a:r>
          </a:p>
          <a:p>
            <a:pPr algn="ctr"/>
            <a:r>
              <a:rPr lang="es-ES" sz="1400" dirty="0">
                <a:ln w="0"/>
                <a:solidFill>
                  <a:schemeClr val="bg1"/>
                </a:solidFill>
                <a:effectLst/>
                <a:latin typeface="Pluto" panose="020B0503020203060204" pitchFamily="34" charset="77"/>
              </a:rPr>
              <a:t>ACTIVO: CON PRUEBA POSITIVA (+)</a:t>
            </a:r>
          </a:p>
          <a:p>
            <a:pPr algn="ctr"/>
            <a:r>
              <a:rPr lang="es-ES" sz="1400" dirty="0">
                <a:ln w="0"/>
                <a:solidFill>
                  <a:schemeClr val="bg1"/>
                </a:solidFill>
                <a:effectLst/>
                <a:latin typeface="Pluto" panose="020B0503020203060204" pitchFamily="34" charset="77"/>
              </a:rPr>
              <a:t>RECUPERADO: CON PRUEBA NEGATIVA (-) DESPUÉS DE PRUEBA POSITIVA (+)</a:t>
            </a:r>
            <a:endParaRPr lang="es-CO" sz="1400" dirty="0">
              <a:ln w="0"/>
              <a:solidFill>
                <a:schemeClr val="bg1"/>
              </a:solidFill>
              <a:effectLst/>
              <a:latin typeface="Pluto" panose="020B0503020203060204" pitchFamily="34" charset="77"/>
            </a:endParaRPr>
          </a:p>
        </p:txBody>
      </p:sp>
      <p:sp>
        <p:nvSpPr>
          <p:cNvPr id="49" name="Rectángulo: esquinas redondeadas 31">
            <a:extLst>
              <a:ext uri="{FF2B5EF4-FFF2-40B4-BE49-F238E27FC236}">
                <a16:creationId xmlns:a16="http://schemas.microsoft.com/office/drawing/2014/main" id="{1ABC8A17-02A4-AF44-94F8-21809958B1D4}"/>
              </a:ext>
            </a:extLst>
          </p:cNvPr>
          <p:cNvSpPr/>
          <p:nvPr/>
        </p:nvSpPr>
        <p:spPr>
          <a:xfrm>
            <a:off x="9396112" y="1395645"/>
            <a:ext cx="2928738" cy="2212315"/>
          </a:xfrm>
          <a:prstGeom prst="roundRect">
            <a:avLst>
              <a:gd name="adj" fmla="val 7608"/>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400" dirty="0">
                <a:ln w="0"/>
                <a:solidFill>
                  <a:schemeClr val="bg1"/>
                </a:solidFill>
                <a:effectLst/>
                <a:latin typeface="Pluto" panose="020B0503020203060204" pitchFamily="34" charset="77"/>
              </a:rPr>
              <a:t>NOTIFICACIÓN INMEDIATA </a:t>
            </a:r>
          </a:p>
          <a:p>
            <a:pPr algn="ctr"/>
            <a:r>
              <a:rPr lang="es-ES" sz="1400" dirty="0">
                <a:ln w="0"/>
                <a:solidFill>
                  <a:schemeClr val="bg1"/>
                </a:solidFill>
                <a:effectLst/>
                <a:latin typeface="Pluto" panose="020B0503020203060204" pitchFamily="34" charset="77"/>
              </a:rPr>
              <a:t>REALIZAR PRUEBA POST MORTEM (si no cuenta con prueba)</a:t>
            </a:r>
          </a:p>
          <a:p>
            <a:pPr algn="ctr"/>
            <a:r>
              <a:rPr lang="es-ES" sz="1400" dirty="0">
                <a:ln w="0"/>
                <a:solidFill>
                  <a:schemeClr val="bg1"/>
                </a:solidFill>
                <a:effectLst/>
                <a:latin typeface="Pluto" panose="020B0503020203060204" pitchFamily="34" charset="77"/>
              </a:rPr>
              <a:t>EMBALAJE DEL CUERPO SEGÚN LINEMAMIENTOS DE DISPOSICIÓN FINAL</a:t>
            </a:r>
            <a:endParaRPr lang="es-CO" sz="1400" dirty="0">
              <a:ln w="0"/>
              <a:solidFill>
                <a:schemeClr val="bg1"/>
              </a:solidFill>
              <a:effectLst/>
              <a:latin typeface="Pluto" panose="020B0503020203060204" pitchFamily="34" charset="77"/>
            </a:endParaRPr>
          </a:p>
        </p:txBody>
      </p:sp>
      <p:sp>
        <p:nvSpPr>
          <p:cNvPr id="50" name="Rectángulo 49">
            <a:extLst>
              <a:ext uri="{FF2B5EF4-FFF2-40B4-BE49-F238E27FC236}">
                <a16:creationId xmlns:a16="http://schemas.microsoft.com/office/drawing/2014/main" id="{9D5BEC42-44E1-354B-A44C-A6CAA58BE717}"/>
              </a:ext>
            </a:extLst>
          </p:cNvPr>
          <p:cNvSpPr/>
          <p:nvPr/>
        </p:nvSpPr>
        <p:spPr>
          <a:xfrm>
            <a:off x="5801711" y="3833167"/>
            <a:ext cx="6523139" cy="2212315"/>
          </a:xfrm>
          <a:prstGeom prst="rect">
            <a:avLst/>
          </a:prstGeom>
          <a:solidFill>
            <a:srgbClr val="0070C0"/>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800" b="1" dirty="0">
                <a:ln w="0"/>
                <a:solidFill>
                  <a:schemeClr val="bg1"/>
                </a:solidFill>
                <a:effectLst/>
                <a:latin typeface="Pluto" panose="020B0503020203060204" pitchFamily="34" charset="77"/>
              </a:rPr>
              <a:t>¡ IMPORTANTE !</a:t>
            </a:r>
          </a:p>
          <a:p>
            <a:pPr algn="ctr"/>
            <a:r>
              <a:rPr lang="es-ES" sz="1600" dirty="0">
                <a:ln w="0"/>
                <a:solidFill>
                  <a:schemeClr val="bg1"/>
                </a:solidFill>
                <a:effectLst/>
                <a:latin typeface="Pluto" panose="020B0503020203060204" pitchFamily="34" charset="77"/>
              </a:rPr>
              <a:t>Notifique a </a:t>
            </a:r>
            <a:r>
              <a:rPr lang="es-ES" sz="1600" b="1" dirty="0">
                <a:ln w="0"/>
                <a:solidFill>
                  <a:schemeClr val="bg1"/>
                </a:solidFill>
                <a:effectLst/>
                <a:latin typeface="Pluto" panose="020B0503020203060204" pitchFamily="34" charset="77"/>
              </a:rPr>
              <a:t>SAR</a:t>
            </a:r>
            <a:r>
              <a:rPr lang="es-ES" sz="1600" dirty="0">
                <a:ln w="0"/>
                <a:solidFill>
                  <a:schemeClr val="bg1"/>
                </a:solidFill>
                <a:effectLst/>
                <a:latin typeface="Pluto" panose="020B0503020203060204" pitchFamily="34" charset="77"/>
              </a:rPr>
              <a:t> </a:t>
            </a:r>
            <a:r>
              <a:rPr lang="es-ES" sz="1600" b="1" dirty="0">
                <a:ln w="0"/>
                <a:solidFill>
                  <a:schemeClr val="bg1"/>
                </a:solidFill>
                <a:effectLst/>
                <a:latin typeface="Pluto" panose="020B0503020203060204" pitchFamily="34" charset="77"/>
              </a:rPr>
              <a:t>DISTRITAL</a:t>
            </a:r>
            <a:r>
              <a:rPr lang="es-ES" sz="1600" dirty="0">
                <a:ln w="0"/>
                <a:solidFill>
                  <a:schemeClr val="bg1"/>
                </a:solidFill>
                <a:effectLst/>
                <a:latin typeface="Pluto" panose="020B0503020203060204" pitchFamily="34" charset="77"/>
              </a:rPr>
              <a:t> por medio de los canales oficiales </a:t>
            </a:r>
          </a:p>
          <a:p>
            <a:pPr algn="ctr"/>
            <a:r>
              <a:rPr lang="es-ES" sz="1600" dirty="0">
                <a:ln w="0"/>
                <a:solidFill>
                  <a:schemeClr val="bg1"/>
                </a:solidFill>
                <a:effectLst/>
                <a:latin typeface="Pluto" panose="020B0503020203060204" pitchFamily="34" charset="77"/>
              </a:rPr>
              <a:t>3116750446 o</a:t>
            </a:r>
            <a:r>
              <a:rPr lang="es-ES" sz="1600" dirty="0">
                <a:solidFill>
                  <a:schemeClr val="bg1"/>
                </a:solidFill>
                <a:effectLst/>
                <a:latin typeface="Pluto" panose="020B0503020203060204" pitchFamily="34" charset="77"/>
              </a:rPr>
              <a:t> </a:t>
            </a:r>
            <a:r>
              <a:rPr lang="es-ES" sz="1600" dirty="0">
                <a:ln w="0"/>
                <a:solidFill>
                  <a:schemeClr val="bg1"/>
                </a:solidFill>
                <a:effectLst/>
                <a:latin typeface="Pluto Light" panose="020B0303020203060204" pitchFamily="34" charset="77"/>
                <a:hlinkClick r:id="rId3">
                  <a:extLst>
                    <a:ext uri="{A12FA001-AC4F-418D-AE19-62706E023703}">
                      <ahyp:hlinkClr xmlns:ahyp="http://schemas.microsoft.com/office/drawing/2018/hyperlinkcolor" val="tx"/>
                    </a:ext>
                  </a:extLst>
                </a:hlinkClick>
              </a:rPr>
              <a:t>irasantamarta@hotmail.com</a:t>
            </a:r>
            <a:r>
              <a:rPr lang="es-ES" sz="1600" dirty="0">
                <a:ln w="0"/>
                <a:solidFill>
                  <a:schemeClr val="bg1"/>
                </a:solidFill>
                <a:effectLst/>
                <a:latin typeface="Pluto Light" panose="020B0303020203060204" pitchFamily="34" charset="77"/>
              </a:rPr>
              <a:t> </a:t>
            </a:r>
            <a:r>
              <a:rPr lang="es-ES" sz="1600" dirty="0">
                <a:ln w="0"/>
                <a:solidFill>
                  <a:schemeClr val="bg1"/>
                </a:solidFill>
                <a:effectLst/>
                <a:latin typeface="Pluto Light" panose="020B0303020203060204" pitchFamily="34" charset="77"/>
                <a:hlinkClick r:id="rId4">
                  <a:extLst>
                    <a:ext uri="{A12FA001-AC4F-418D-AE19-62706E023703}">
                      <ahyp:hlinkClr xmlns:ahyp="http://schemas.microsoft.com/office/drawing/2018/hyperlinkcolor" val="tx"/>
                    </a:ext>
                  </a:extLst>
                </a:hlinkClick>
              </a:rPr>
              <a:t>sarcovid19santamarta@gmail.com</a:t>
            </a:r>
            <a:r>
              <a:rPr lang="es-ES" sz="1600" dirty="0">
                <a:ln w="0"/>
                <a:solidFill>
                  <a:schemeClr val="bg1"/>
                </a:solidFill>
                <a:effectLst/>
                <a:latin typeface="Pluto Light" panose="020B0303020203060204" pitchFamily="34" charset="77"/>
              </a:rPr>
              <a:t> </a:t>
            </a:r>
          </a:p>
          <a:p>
            <a:pPr algn="ctr"/>
            <a:endParaRPr lang="es-ES" sz="1600" dirty="0">
              <a:ln w="0"/>
              <a:solidFill>
                <a:schemeClr val="bg1"/>
              </a:solidFill>
              <a:effectLst/>
              <a:latin typeface="Pluto Light" panose="020B0303020203060204" pitchFamily="34" charset="77"/>
            </a:endParaRPr>
          </a:p>
          <a:p>
            <a:pPr algn="ctr"/>
            <a:r>
              <a:rPr lang="es-ES" sz="1200" dirty="0">
                <a:ln w="0"/>
                <a:solidFill>
                  <a:schemeClr val="bg1"/>
                </a:solidFill>
                <a:effectLst/>
                <a:latin typeface="Pluto" panose="020B0503020203060204" pitchFamily="34" charset="77"/>
              </a:rPr>
              <a:t>adjuntando ficha de notificación con historia </a:t>
            </a:r>
            <a:r>
              <a:rPr lang="es-ES" sz="1200" dirty="0" err="1">
                <a:ln w="0"/>
                <a:solidFill>
                  <a:schemeClr val="bg1"/>
                </a:solidFill>
                <a:effectLst/>
                <a:latin typeface="Pluto" panose="020B0503020203060204" pitchFamily="34" charset="77"/>
              </a:rPr>
              <a:t>clinica</a:t>
            </a:r>
            <a:r>
              <a:rPr lang="es-ES" sz="1200" dirty="0">
                <a:ln w="0"/>
                <a:solidFill>
                  <a:schemeClr val="bg1"/>
                </a:solidFill>
                <a:effectLst/>
                <a:latin typeface="Pluto" panose="020B0503020203060204" pitchFamily="34" charset="77"/>
              </a:rPr>
              <a:t>, </a:t>
            </a:r>
            <a:r>
              <a:rPr lang="es-ES" sz="1200" dirty="0" err="1">
                <a:ln w="0"/>
                <a:solidFill>
                  <a:schemeClr val="bg1"/>
                </a:solidFill>
                <a:effectLst/>
                <a:latin typeface="Pluto" panose="020B0503020203060204" pitchFamily="34" charset="77"/>
              </a:rPr>
              <a:t>envio</a:t>
            </a:r>
            <a:r>
              <a:rPr lang="es-ES" sz="1200" dirty="0">
                <a:ln w="0"/>
                <a:solidFill>
                  <a:schemeClr val="bg1"/>
                </a:solidFill>
                <a:effectLst/>
                <a:latin typeface="Pluto" panose="020B0503020203060204" pitchFamily="34" charset="77"/>
              </a:rPr>
              <a:t> diario de evolución del paciente positivo (+)</a:t>
            </a:r>
            <a:endParaRPr lang="es-CO" sz="1200" dirty="0">
              <a:ln w="0"/>
              <a:solidFill>
                <a:schemeClr val="bg1"/>
              </a:solidFill>
              <a:effectLst/>
              <a:latin typeface="Pluto" panose="020B0503020203060204" pitchFamily="34" charset="77"/>
            </a:endParaRPr>
          </a:p>
        </p:txBody>
      </p:sp>
      <p:sp>
        <p:nvSpPr>
          <p:cNvPr id="51" name="Rectángulo: esquinas redondeadas 33">
            <a:extLst>
              <a:ext uri="{FF2B5EF4-FFF2-40B4-BE49-F238E27FC236}">
                <a16:creationId xmlns:a16="http://schemas.microsoft.com/office/drawing/2014/main" id="{362885BC-5B02-F24D-8EAB-EEEDBEEA9271}"/>
              </a:ext>
            </a:extLst>
          </p:cNvPr>
          <p:cNvSpPr/>
          <p:nvPr/>
        </p:nvSpPr>
        <p:spPr>
          <a:xfrm>
            <a:off x="6619473" y="6432988"/>
            <a:ext cx="5705377" cy="874643"/>
          </a:xfrm>
          <a:prstGeom prst="roundRect">
            <a:avLst>
              <a:gd name="adj" fmla="val 7476"/>
            </a:avLst>
          </a:prstGeom>
          <a:solidFill>
            <a:schemeClr val="accent2"/>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s-ES" sz="1600" b="1" dirty="0">
                <a:ln w="0"/>
                <a:solidFill>
                  <a:schemeClr val="bg1"/>
                </a:solidFill>
                <a:effectLst/>
                <a:latin typeface="Pluto" panose="020B0503020203060204" pitchFamily="34" charset="77"/>
              </a:rPr>
              <a:t>ACLARACIÓN: </a:t>
            </a:r>
            <a:r>
              <a:rPr lang="es-ES" sz="1600" dirty="0">
                <a:ln w="0"/>
                <a:solidFill>
                  <a:schemeClr val="bg1"/>
                </a:solidFill>
                <a:effectLst/>
                <a:latin typeface="Pluto" panose="020B0503020203060204" pitchFamily="34" charset="77"/>
              </a:rPr>
              <a:t>los procesos relacionados directamente con sistemas de información </a:t>
            </a:r>
            <a:r>
              <a:rPr lang="es-ES" sz="1600" b="1" dirty="0">
                <a:ln w="0"/>
                <a:solidFill>
                  <a:schemeClr val="bg1"/>
                </a:solidFill>
                <a:effectLst/>
                <a:latin typeface="Pluto" panose="020B0503020203060204" pitchFamily="34" charset="77"/>
              </a:rPr>
              <a:t>SIVIGILA</a:t>
            </a:r>
            <a:r>
              <a:rPr lang="es-ES" sz="1600" dirty="0">
                <a:ln w="0"/>
                <a:solidFill>
                  <a:schemeClr val="bg1"/>
                </a:solidFill>
                <a:effectLst/>
                <a:latin typeface="Pluto" panose="020B0503020203060204" pitchFamily="34" charset="77"/>
              </a:rPr>
              <a:t> tendrán el mismo curso.</a:t>
            </a:r>
            <a:endParaRPr lang="es-CO" sz="1600" dirty="0">
              <a:ln w="0"/>
              <a:solidFill>
                <a:schemeClr val="bg1"/>
              </a:solidFill>
              <a:effectLst/>
              <a:latin typeface="Pluto" panose="020B0503020203060204" pitchFamily="34" charset="77"/>
            </a:endParaRPr>
          </a:p>
        </p:txBody>
      </p:sp>
      <p:sp>
        <p:nvSpPr>
          <p:cNvPr id="52" name="Flecha: hacia abajo 4">
            <a:extLst>
              <a:ext uri="{FF2B5EF4-FFF2-40B4-BE49-F238E27FC236}">
                <a16:creationId xmlns:a16="http://schemas.microsoft.com/office/drawing/2014/main" id="{98CEC738-127A-AC4A-989F-12144C2D87C8}"/>
              </a:ext>
            </a:extLst>
          </p:cNvPr>
          <p:cNvSpPr/>
          <p:nvPr/>
        </p:nvSpPr>
        <p:spPr>
          <a:xfrm>
            <a:off x="1138900" y="3450162"/>
            <a:ext cx="171163" cy="27115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2"/>
              </a:solidFill>
              <a:effectLst/>
            </a:endParaRPr>
          </a:p>
        </p:txBody>
      </p:sp>
    </p:spTree>
    <p:extLst>
      <p:ext uri="{BB962C8B-B14F-4D97-AF65-F5344CB8AC3E}">
        <p14:creationId xmlns:p14="http://schemas.microsoft.com/office/powerpoint/2010/main" val="387922198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785</TotalTime>
  <Words>581</Words>
  <Application>Microsoft Macintosh PowerPoint</Application>
  <PresentationFormat>Personalizado</PresentationFormat>
  <Paragraphs>94</Paragraphs>
  <Slides>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6</vt:i4>
      </vt:variant>
    </vt:vector>
  </HeadingPairs>
  <TitlesOfParts>
    <vt:vector size="13" baseType="lpstr">
      <vt:lpstr>Arial</vt:lpstr>
      <vt:lpstr>Calibri</vt:lpstr>
      <vt:lpstr>Calibri Light</vt:lpstr>
      <vt:lpstr>Pluto</vt:lpstr>
      <vt:lpstr>Pluto Light</vt:lpstr>
      <vt:lpstr>Pluto Medium</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Microsoft Office User</cp:lastModifiedBy>
  <cp:revision>17</cp:revision>
  <dcterms:created xsi:type="dcterms:W3CDTF">2020-02-05T18:24:52Z</dcterms:created>
  <dcterms:modified xsi:type="dcterms:W3CDTF">2020-06-04T11:48:22Z</dcterms:modified>
</cp:coreProperties>
</file>